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9" r:id="rId4"/>
  </p:sldMasterIdLst>
  <p:notesMasterIdLst>
    <p:notesMasterId r:id="rId33"/>
  </p:notesMasterIdLst>
  <p:sldIdLst>
    <p:sldId id="256" r:id="rId5"/>
    <p:sldId id="313" r:id="rId6"/>
    <p:sldId id="315" r:id="rId7"/>
    <p:sldId id="314" r:id="rId8"/>
    <p:sldId id="257" r:id="rId9"/>
    <p:sldId id="259" r:id="rId10"/>
    <p:sldId id="293" r:id="rId11"/>
    <p:sldId id="277" r:id="rId12"/>
    <p:sldId id="317" r:id="rId13"/>
    <p:sldId id="261" r:id="rId14"/>
    <p:sldId id="296" r:id="rId15"/>
    <p:sldId id="297" r:id="rId16"/>
    <p:sldId id="283" r:id="rId17"/>
    <p:sldId id="299" r:id="rId18"/>
    <p:sldId id="329" r:id="rId19"/>
    <p:sldId id="280" r:id="rId20"/>
    <p:sldId id="318" r:id="rId21"/>
    <p:sldId id="319" r:id="rId22"/>
    <p:sldId id="316" r:id="rId23"/>
    <p:sldId id="324" r:id="rId24"/>
    <p:sldId id="320" r:id="rId25"/>
    <p:sldId id="321" r:id="rId26"/>
    <p:sldId id="322" r:id="rId27"/>
    <p:sldId id="327" r:id="rId28"/>
    <p:sldId id="323" r:id="rId29"/>
    <p:sldId id="325" r:id="rId30"/>
    <p:sldId id="295" r:id="rId31"/>
    <p:sldId id="328" r:id="rId32"/>
  </p:sldIdLst>
  <p:sldSz cx="9144000" cy="6858000" type="screen4x3"/>
  <p:notesSz cx="6858000" cy="97107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rednji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1E4AEA4-8DFA-4A89-87EB-49C32662AFE0}" styleName="Srednji stil 2 - Isticanj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CF4FE43B-B9A4-43A8-AD79-E3BF11EB92C5}" type="datetimeFigureOut">
              <a:rPr lang="hr-HR" smtClean="0"/>
              <a:pPr/>
              <a:t>5.6.2024.</a:t>
            </a:fld>
            <a:endParaRPr lang="hr-HR"/>
          </a:p>
        </p:txBody>
      </p:sp>
      <p:sp>
        <p:nvSpPr>
          <p:cNvPr id="4" name="Rezervirano mjesto slike slajda 3"/>
          <p:cNvSpPr>
            <a:spLocks noGrp="1" noRot="1" noChangeAspect="1"/>
          </p:cNvSpPr>
          <p:nvPr>
            <p:ph type="sldImg" idx="2"/>
          </p:nvPr>
        </p:nvSpPr>
        <p:spPr>
          <a:xfrm>
            <a:off x="1001713" y="728663"/>
            <a:ext cx="4854575" cy="3641725"/>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613275"/>
            <a:ext cx="5486400" cy="4368800"/>
          </a:xfrm>
          <a:prstGeom prst="rect">
            <a:avLst/>
          </a:prstGeom>
        </p:spPr>
        <p:txBody>
          <a:bodyPr vert="horz" lIns="91440" tIns="45720" rIns="91440" bIns="45720" rtlCol="0">
            <a:normAutofit/>
          </a:body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zervirano mjesto podnožja 5"/>
          <p:cNvSpPr>
            <a:spLocks noGrp="1"/>
          </p:cNvSpPr>
          <p:nvPr>
            <p:ph type="ftr" sz="quarter" idx="4"/>
          </p:nvPr>
        </p:nvSpPr>
        <p:spPr>
          <a:xfrm>
            <a:off x="0" y="9223375"/>
            <a:ext cx="2971800" cy="485775"/>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9223375"/>
            <a:ext cx="2971800" cy="485775"/>
          </a:xfrm>
          <a:prstGeom prst="rect">
            <a:avLst/>
          </a:prstGeom>
        </p:spPr>
        <p:txBody>
          <a:bodyPr vert="horz" lIns="91440" tIns="45720" rIns="91440" bIns="45720" rtlCol="0" anchor="b"/>
          <a:lstStyle>
            <a:lvl1pPr algn="r">
              <a:defRPr sz="1200"/>
            </a:lvl1pPr>
          </a:lstStyle>
          <a:p>
            <a:fld id="{1B0CCD0E-DF4F-4AA5-81B0-4BE0B1DC8024}" type="slidenum">
              <a:rPr lang="hr-HR" smtClean="0"/>
              <a:pPr/>
              <a:t>‹#›</a:t>
            </a:fld>
            <a:endParaRPr lang="hr-HR"/>
          </a:p>
        </p:txBody>
      </p:sp>
    </p:spTree>
    <p:extLst>
      <p:ext uri="{BB962C8B-B14F-4D97-AF65-F5344CB8AC3E}">
        <p14:creationId xmlns:p14="http://schemas.microsoft.com/office/powerpoint/2010/main" val="3269578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5"/>
          </p:nvPr>
        </p:nvSpPr>
        <p:spPr/>
        <p:txBody>
          <a:bodyPr/>
          <a:lstStyle/>
          <a:p>
            <a:fld id="{1B0CCD0E-DF4F-4AA5-81B0-4BE0B1DC8024}" type="slidenum">
              <a:rPr lang="hr-HR" smtClean="0"/>
              <a:pPr/>
              <a:t>12</a:t>
            </a:fld>
            <a:endParaRPr lang="hr-HR"/>
          </a:p>
        </p:txBody>
      </p:sp>
    </p:spTree>
    <p:extLst>
      <p:ext uri="{BB962C8B-B14F-4D97-AF65-F5344CB8AC3E}">
        <p14:creationId xmlns:p14="http://schemas.microsoft.com/office/powerpoint/2010/main" val="2745499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5"/>
          </p:nvPr>
        </p:nvSpPr>
        <p:spPr/>
        <p:txBody>
          <a:bodyPr/>
          <a:lstStyle/>
          <a:p>
            <a:fld id="{1B0CCD0E-DF4F-4AA5-81B0-4BE0B1DC8024}" type="slidenum">
              <a:rPr lang="hr-HR" smtClean="0"/>
              <a:pPr/>
              <a:t>17</a:t>
            </a:fld>
            <a:endParaRPr lang="hr-HR"/>
          </a:p>
        </p:txBody>
      </p:sp>
    </p:spTree>
    <p:extLst>
      <p:ext uri="{BB962C8B-B14F-4D97-AF65-F5344CB8AC3E}">
        <p14:creationId xmlns:p14="http://schemas.microsoft.com/office/powerpoint/2010/main" val="57758268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hr-HR"/>
              <a:t>Kliknite da biste uredili stil naslova matrice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pPr>
              <a:defRPr/>
            </a:pPr>
            <a:endParaRPr lang="hr-HR"/>
          </a:p>
        </p:txBody>
      </p:sp>
      <p:sp>
        <p:nvSpPr>
          <p:cNvPr id="5" name="Footer Placeholder 4"/>
          <p:cNvSpPr>
            <a:spLocks noGrp="1"/>
          </p:cNvSpPr>
          <p:nvPr>
            <p:ph type="ftr" sz="quarter" idx="11"/>
          </p:nvPr>
        </p:nvSpPr>
        <p:spPr>
          <a:xfrm>
            <a:off x="812805" y="6272785"/>
            <a:ext cx="4745736" cy="365125"/>
          </a:xfrm>
        </p:spPr>
        <p:txBody>
          <a:bodyPr/>
          <a:lstStyle/>
          <a:p>
            <a:pPr>
              <a:defRPr/>
            </a:pPr>
            <a:endParaRPr lang="hr-HR"/>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3694288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pPr>
              <a:defRPr/>
            </a:pPr>
            <a:endParaRPr lang="hr-HR"/>
          </a:p>
        </p:txBody>
      </p:sp>
      <p:sp>
        <p:nvSpPr>
          <p:cNvPr id="8" name="Footer Placeholder 7"/>
          <p:cNvSpPr>
            <a:spLocks noGrp="1"/>
          </p:cNvSpPr>
          <p:nvPr>
            <p:ph type="ftr" sz="quarter" idx="11"/>
          </p:nvPr>
        </p:nvSpPr>
        <p:spPr/>
        <p:txBody>
          <a:bodyPr/>
          <a:lstStyle/>
          <a:p>
            <a:pPr>
              <a:defRPr/>
            </a:pPr>
            <a:endParaRPr lang="hr-HR"/>
          </a:p>
        </p:txBody>
      </p:sp>
      <p:sp>
        <p:nvSpPr>
          <p:cNvPr id="9" name="Slide Number Placeholder 8"/>
          <p:cNvSpPr>
            <a:spLocks noGrp="1"/>
          </p:cNvSpPr>
          <p:nvPr>
            <p:ph type="sldNum" sz="quarter" idx="12"/>
          </p:nvPr>
        </p:nvSpPr>
        <p:spPr/>
        <p:txBody>
          <a:body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3208168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pPr>
              <a:defRPr/>
            </a:pPr>
            <a:endParaRPr lang="hr-HR"/>
          </a:p>
        </p:txBody>
      </p:sp>
      <p:sp>
        <p:nvSpPr>
          <p:cNvPr id="8" name="Footer Placeholder 7"/>
          <p:cNvSpPr>
            <a:spLocks noGrp="1"/>
          </p:cNvSpPr>
          <p:nvPr>
            <p:ph type="ftr" sz="quarter" idx="11"/>
          </p:nvPr>
        </p:nvSpPr>
        <p:spPr/>
        <p:txBody>
          <a:bodyPr/>
          <a:lstStyle/>
          <a:p>
            <a:pPr>
              <a:defRPr/>
            </a:pPr>
            <a:endParaRPr lang="hr-HR"/>
          </a:p>
        </p:txBody>
      </p:sp>
      <p:sp>
        <p:nvSpPr>
          <p:cNvPr id="9" name="Slide Number Placeholder 8"/>
          <p:cNvSpPr>
            <a:spLocks noGrp="1"/>
          </p:cNvSpPr>
          <p:nvPr>
            <p:ph type="sldNum" sz="quarter" idx="12"/>
          </p:nvPr>
        </p:nvSpPr>
        <p:spPr/>
        <p:txBody>
          <a:body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755956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endParaRPr lang="hr-HR"/>
          </a:p>
        </p:txBody>
      </p:sp>
      <p:sp>
        <p:nvSpPr>
          <p:cNvPr id="3" name="Table Placeholder 2"/>
          <p:cNvSpPr>
            <a:spLocks noGrp="1"/>
          </p:cNvSpPr>
          <p:nvPr>
            <p:ph type="tbl" idx="1"/>
          </p:nvPr>
        </p:nvSpPr>
        <p:spPr>
          <a:xfrm>
            <a:off x="685800" y="1828800"/>
            <a:ext cx="7696200" cy="3657600"/>
          </a:xfrm>
        </p:spPr>
        <p:txBody>
          <a:bodyPr/>
          <a:lstStyle/>
          <a:p>
            <a:pPr lvl="0"/>
            <a:endParaRPr lang="hr-HR" noProof="0"/>
          </a:p>
        </p:txBody>
      </p:sp>
      <p:sp>
        <p:nvSpPr>
          <p:cNvPr id="4" name="Rectangle 5"/>
          <p:cNvSpPr>
            <a:spLocks noGrp="1" noChangeArrowheads="1"/>
          </p:cNvSpPr>
          <p:nvPr>
            <p:ph type="dt" sz="half" idx="10"/>
          </p:nvPr>
        </p:nvSpPr>
        <p:spPr>
          <a:ln/>
        </p:spPr>
        <p:txBody>
          <a:bodyPr/>
          <a:lstStyle>
            <a:lvl1pPr>
              <a:defRPr/>
            </a:lvl1pPr>
          </a:lstStyle>
          <a:p>
            <a:pPr>
              <a:defRPr/>
            </a:pPr>
            <a:endParaRPr lang="hr-HR"/>
          </a:p>
        </p:txBody>
      </p:sp>
      <p:sp>
        <p:nvSpPr>
          <p:cNvPr id="5" name="Rectangle 6"/>
          <p:cNvSpPr>
            <a:spLocks noGrp="1" noChangeArrowheads="1"/>
          </p:cNvSpPr>
          <p:nvPr>
            <p:ph type="ftr" sz="quarter" idx="11"/>
          </p:nvPr>
        </p:nvSpPr>
        <p:spPr>
          <a:ln/>
        </p:spPr>
        <p:txBody>
          <a:bodyPr/>
          <a:lstStyle>
            <a:lvl1pPr>
              <a:defRPr/>
            </a:lvl1pPr>
          </a:lstStyle>
          <a:p>
            <a:pPr>
              <a:defRPr/>
            </a:pPr>
            <a:endParaRPr lang="hr-HR"/>
          </a:p>
        </p:txBody>
      </p:sp>
      <p:sp>
        <p:nvSpPr>
          <p:cNvPr id="6" name="Rectangle 7"/>
          <p:cNvSpPr>
            <a:spLocks noGrp="1" noChangeArrowheads="1"/>
          </p:cNvSpPr>
          <p:nvPr>
            <p:ph type="sldNum" sz="quarter" idx="12"/>
          </p:nvPr>
        </p:nvSpPr>
        <p:spPr>
          <a:ln/>
        </p:spPr>
        <p:txBody>
          <a:bodyPr/>
          <a:lstStyle>
            <a:lvl1pPr>
              <a:defRPr/>
            </a:lvl1pPr>
          </a:lstStyle>
          <a:p>
            <a:pPr>
              <a:defRPr/>
            </a:pPr>
            <a:fld id="{CBF63968-757F-413B-A2D4-532D24C010DB}" type="slidenum">
              <a:rPr lang="hr-HR"/>
              <a:pPr>
                <a:defRPr/>
              </a:pPr>
              <a:t>‹#›</a:t>
            </a:fld>
            <a:endParaRPr lang="hr-HR"/>
          </a:p>
        </p:txBody>
      </p:sp>
    </p:spTree>
    <p:extLst>
      <p:ext uri="{BB962C8B-B14F-4D97-AF65-F5344CB8AC3E}">
        <p14:creationId xmlns:p14="http://schemas.microsoft.com/office/powerpoint/2010/main" val="3662263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pPr>
              <a:defRPr/>
            </a:pPr>
            <a:endParaRPr lang="hr-HR"/>
          </a:p>
        </p:txBody>
      </p:sp>
      <p:sp>
        <p:nvSpPr>
          <p:cNvPr id="8" name="Footer Placeholder 7"/>
          <p:cNvSpPr>
            <a:spLocks noGrp="1"/>
          </p:cNvSpPr>
          <p:nvPr>
            <p:ph type="ftr" sz="quarter" idx="11"/>
          </p:nvPr>
        </p:nvSpPr>
        <p:spPr/>
        <p:txBody>
          <a:bodyPr/>
          <a:lstStyle/>
          <a:p>
            <a:pPr>
              <a:defRPr/>
            </a:pPr>
            <a:endParaRPr lang="hr-HR"/>
          </a:p>
        </p:txBody>
      </p:sp>
      <p:sp>
        <p:nvSpPr>
          <p:cNvPr id="9" name="Slide Number Placeholder 8"/>
          <p:cNvSpPr>
            <a:spLocks noGrp="1"/>
          </p:cNvSpPr>
          <p:nvPr>
            <p:ph type="sldNum" sz="quarter" idx="12"/>
          </p:nvPr>
        </p:nvSpPr>
        <p:spPr/>
        <p:txBody>
          <a:body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1207427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sekcije">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hr-HR"/>
              <a:t>Kliknite da biste uredili stil naslova matrice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endParaRPr lang="hr-HR"/>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pPr>
              <a:defRPr/>
            </a:pPr>
            <a:endParaRPr lang="hr-HR"/>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363640514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Date Placeholder 4"/>
          <p:cNvSpPr>
            <a:spLocks noGrp="1"/>
          </p:cNvSpPr>
          <p:nvPr>
            <p:ph type="dt" sz="half" idx="10"/>
          </p:nvPr>
        </p:nvSpPr>
        <p:spPr/>
        <p:txBody>
          <a:bodyPr/>
          <a:lstStyle/>
          <a:p>
            <a:pPr>
              <a:defRPr/>
            </a:pPr>
            <a:endParaRPr lang="hr-HR"/>
          </a:p>
        </p:txBody>
      </p:sp>
      <p:sp>
        <p:nvSpPr>
          <p:cNvPr id="6" name="Footer Placeholder 5"/>
          <p:cNvSpPr>
            <a:spLocks noGrp="1"/>
          </p:cNvSpPr>
          <p:nvPr>
            <p:ph type="ftr" sz="quarter" idx="11"/>
          </p:nvPr>
        </p:nvSpPr>
        <p:spPr/>
        <p:txBody>
          <a:bodyPr/>
          <a:lstStyle/>
          <a:p>
            <a:pPr>
              <a:defRPr/>
            </a:pPr>
            <a:endParaRPr lang="hr-HR"/>
          </a:p>
        </p:txBody>
      </p:sp>
      <p:sp>
        <p:nvSpPr>
          <p:cNvPr id="7" name="Slide Number Placeholder 6"/>
          <p:cNvSpPr>
            <a:spLocks noGrp="1"/>
          </p:cNvSpPr>
          <p:nvPr>
            <p:ph type="sldNum" sz="quarter" idx="12"/>
          </p:nvPr>
        </p:nvSpPr>
        <p:spPr/>
        <p:txBody>
          <a:body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1585738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pPr>
              <a:defRPr/>
            </a:pPr>
            <a:endParaRPr lang="hr-HR"/>
          </a:p>
        </p:txBody>
      </p:sp>
      <p:sp>
        <p:nvSpPr>
          <p:cNvPr id="8" name="Footer Placeholder 7"/>
          <p:cNvSpPr>
            <a:spLocks noGrp="1"/>
          </p:cNvSpPr>
          <p:nvPr>
            <p:ph type="ftr" sz="quarter" idx="11"/>
          </p:nvPr>
        </p:nvSpPr>
        <p:spPr/>
        <p:txBody>
          <a:bodyPr/>
          <a:lstStyle/>
          <a:p>
            <a:pPr>
              <a:defRPr/>
            </a:pPr>
            <a:endParaRPr lang="hr-HR"/>
          </a:p>
        </p:txBody>
      </p:sp>
      <p:sp>
        <p:nvSpPr>
          <p:cNvPr id="9" name="Slide Number Placeholder 8"/>
          <p:cNvSpPr>
            <a:spLocks noGrp="1"/>
          </p:cNvSpPr>
          <p:nvPr>
            <p:ph type="sldNum" sz="quarter" idx="12"/>
          </p:nvPr>
        </p:nvSpPr>
        <p:spPr/>
        <p:txBody>
          <a:body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1546376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endParaRPr lang="hr-HR"/>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hr-HR"/>
          </a:p>
        </p:txBody>
      </p:sp>
      <p:sp>
        <p:nvSpPr>
          <p:cNvPr id="5" name="Slide Number Placeholder 4"/>
          <p:cNvSpPr>
            <a:spLocks noGrp="1"/>
          </p:cNvSpPr>
          <p:nvPr>
            <p:ph type="sldNum" sz="quarter" idx="12"/>
          </p:nvPr>
        </p:nvSpPr>
        <p:spPr/>
        <p:txBody>
          <a:body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2401264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hr-HR"/>
          </a:p>
        </p:txBody>
      </p:sp>
      <p:sp>
        <p:nvSpPr>
          <p:cNvPr id="3" name="Footer Placeholder 2"/>
          <p:cNvSpPr>
            <a:spLocks noGrp="1"/>
          </p:cNvSpPr>
          <p:nvPr>
            <p:ph type="ftr" sz="quarter" idx="11"/>
          </p:nvPr>
        </p:nvSpPr>
        <p:spPr/>
        <p:txBody>
          <a:bodyPr/>
          <a:lstStyle/>
          <a:p>
            <a:pPr>
              <a:defRPr/>
            </a:pPr>
            <a:endParaRPr lang="hr-HR"/>
          </a:p>
        </p:txBody>
      </p:sp>
      <p:sp>
        <p:nvSpPr>
          <p:cNvPr id="4" name="Slide Number Placeholder 3"/>
          <p:cNvSpPr>
            <a:spLocks noGrp="1"/>
          </p:cNvSpPr>
          <p:nvPr>
            <p:ph type="sldNum" sz="quarter" idx="12"/>
          </p:nvPr>
        </p:nvSpPr>
        <p:spPr/>
        <p:txBody>
          <a:body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967708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hr-HR"/>
              <a:t>Kliknite da biste uredili stil naslova matrice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pPr>
              <a:defRPr/>
            </a:pPr>
            <a:endParaRPr lang="hr-HR"/>
          </a:p>
        </p:txBody>
      </p:sp>
      <p:sp>
        <p:nvSpPr>
          <p:cNvPr id="10" name="Footer Placeholder 9"/>
          <p:cNvSpPr>
            <a:spLocks noGrp="1"/>
          </p:cNvSpPr>
          <p:nvPr>
            <p:ph type="ftr" sz="quarter" idx="11"/>
          </p:nvPr>
        </p:nvSpPr>
        <p:spPr/>
        <p:txBody>
          <a:bodyPr/>
          <a:lstStyle/>
          <a:p>
            <a:pPr>
              <a:defRPr/>
            </a:pPr>
            <a:endParaRPr lang="hr-HR"/>
          </a:p>
        </p:txBody>
      </p:sp>
      <p:sp>
        <p:nvSpPr>
          <p:cNvPr id="11" name="Slide Number Placeholder 10"/>
          <p:cNvSpPr>
            <a:spLocks noGrp="1"/>
          </p:cNvSpPr>
          <p:nvPr>
            <p:ph type="sldNum" sz="quarter" idx="12"/>
          </p:nvPr>
        </p:nvSpPr>
        <p:spPr/>
        <p:txBody>
          <a:body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4105900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pPr>
              <a:defRPr/>
            </a:pPr>
            <a:endParaRPr lang="hr-HR"/>
          </a:p>
        </p:txBody>
      </p:sp>
      <p:sp>
        <p:nvSpPr>
          <p:cNvPr id="10" name="Slide Number Placeholder 9"/>
          <p:cNvSpPr>
            <a:spLocks noGrp="1"/>
          </p:cNvSpPr>
          <p:nvPr>
            <p:ph type="sldNum" sz="quarter" idx="12"/>
          </p:nvPr>
        </p:nvSpPr>
        <p:spPr/>
        <p:txBody>
          <a:body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1495656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endParaRPr lang="hr-HR"/>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hr-HR"/>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pPr>
              <a:defRPr/>
            </a:pPr>
            <a:fld id="{B4F5CD1C-0E50-4D66-AF9C-608CC5599945}" type="slidenum">
              <a:rPr lang="hr-HR" smtClean="0"/>
              <a:pPr>
                <a:defRPr/>
              </a:pPr>
              <a:t>‹#›</a:t>
            </a:fld>
            <a:endParaRPr lang="hr-HR"/>
          </a:p>
        </p:txBody>
      </p:sp>
    </p:spTree>
    <p:extLst>
      <p:ext uri="{BB962C8B-B14F-4D97-AF65-F5344CB8AC3E}">
        <p14:creationId xmlns:p14="http://schemas.microsoft.com/office/powerpoint/2010/main" val="184023971"/>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Lst>
  <p:hf hdr="0" ftr="0" dt="0"/>
  <p:txStyles>
    <p:titleStyle>
      <a:lvl1pPr algn="l" defTabSz="914400" rtl="0" eaLnBrk="1" latinLnBrk="0" hangingPunct="1">
        <a:lnSpc>
          <a:spcPct val="90000"/>
        </a:lnSpc>
        <a:spcBef>
          <a:spcPct val="0"/>
        </a:spcBef>
        <a:buNone/>
        <a:defRPr sz="4200" b="0" kern="1200" cap="all"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Dokument_programa_Microsoft_Word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kutnik 3"/>
          <p:cNvSpPr/>
          <p:nvPr/>
        </p:nvSpPr>
        <p:spPr>
          <a:xfrm>
            <a:off x="755576" y="1823306"/>
            <a:ext cx="7920880"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dirty="0"/>
              <a:t>UPIS U SREDNJU ŠKOLU</a:t>
            </a:r>
            <a:r>
              <a:rPr lang="hr-HR" sz="5400" b="1" dirty="0"/>
              <a:t> 2024./25.</a:t>
            </a:r>
            <a:endParaRPr lang="hr-H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2" name="Pravokutnik 1">
            <a:extLst>
              <a:ext uri="{FF2B5EF4-FFF2-40B4-BE49-F238E27FC236}">
                <a16:creationId xmlns:a16="http://schemas.microsoft.com/office/drawing/2014/main" xmlns="" id="{5BDB5A80-FF3C-4FE5-B6D5-C9726ECE0B58}"/>
              </a:ext>
            </a:extLst>
          </p:cNvPr>
          <p:cNvSpPr/>
          <p:nvPr/>
        </p:nvSpPr>
        <p:spPr>
          <a:xfrm>
            <a:off x="2430016" y="5157192"/>
            <a:ext cx="4572000" cy="1200329"/>
          </a:xfrm>
          <a:prstGeom prst="rect">
            <a:avLst/>
          </a:prstGeom>
        </p:spPr>
        <p:txBody>
          <a:bodyPr>
            <a:spAutoFit/>
          </a:bodyPr>
          <a:lstStyle/>
          <a:p>
            <a:pPr algn="ctr">
              <a:lnSpc>
                <a:spcPct val="90000"/>
              </a:lnSpc>
            </a:pPr>
            <a:r>
              <a:rPr lang="en-US" sz="2000" b="1" dirty="0"/>
              <a:t>Veronika </a:t>
            </a:r>
            <a:r>
              <a:rPr lang="en-US" sz="2000" b="1" dirty="0" err="1"/>
              <a:t>Baf</a:t>
            </a:r>
            <a:r>
              <a:rPr lang="hr-HR" sz="2000" b="1" dirty="0"/>
              <a:t>, stručna suradnica psihologinja</a:t>
            </a:r>
          </a:p>
          <a:p>
            <a:pPr algn="ctr">
              <a:lnSpc>
                <a:spcPct val="90000"/>
              </a:lnSpc>
            </a:pPr>
            <a:endParaRPr lang="hr-HR" sz="2000" b="1" dirty="0"/>
          </a:p>
          <a:p>
            <a:pPr algn="ctr">
              <a:lnSpc>
                <a:spcPct val="90000"/>
              </a:lnSpc>
            </a:pPr>
            <a:r>
              <a:rPr lang="hr-HR" sz="2000" b="1" dirty="0"/>
              <a:t>Osnovna škola </a:t>
            </a:r>
            <a:r>
              <a:rPr lang="hr-HR" sz="2000" b="1" dirty="0" err="1"/>
              <a:t>Finida</a:t>
            </a:r>
            <a:endParaRPr lang="en-US" sz="2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44236" y="549124"/>
            <a:ext cx="8229600" cy="1143000"/>
          </a:xfrm>
        </p:spPr>
        <p:txBody>
          <a:bodyPr/>
          <a:lstStyle/>
          <a:p>
            <a:pPr eaLnBrk="1" hangingPunct="1"/>
            <a:r>
              <a:rPr lang="hr-HR" dirty="0">
                <a:solidFill>
                  <a:srgbClr val="002060"/>
                </a:solidFill>
              </a:rPr>
              <a:t>DODATNI ELEMENTI</a:t>
            </a:r>
          </a:p>
        </p:txBody>
      </p:sp>
      <p:sp>
        <p:nvSpPr>
          <p:cNvPr id="7171" name="Rectangle 3"/>
          <p:cNvSpPr>
            <a:spLocks noGrp="1" noChangeArrowheads="1"/>
          </p:cNvSpPr>
          <p:nvPr>
            <p:ph idx="1"/>
          </p:nvPr>
        </p:nvSpPr>
        <p:spPr>
          <a:xfrm>
            <a:off x="385730" y="1659380"/>
            <a:ext cx="8372540" cy="5040560"/>
          </a:xfrm>
        </p:spPr>
        <p:txBody>
          <a:bodyPr>
            <a:normAutofit fontScale="55000" lnSpcReduction="20000"/>
          </a:bodyPr>
          <a:lstStyle/>
          <a:p>
            <a:pPr marL="109728" indent="0">
              <a:lnSpc>
                <a:spcPct val="120000"/>
              </a:lnSpc>
              <a:buNone/>
            </a:pPr>
            <a:r>
              <a:rPr lang="hr-HR" sz="5100" b="1" dirty="0"/>
              <a:t>1. PROVJERE </a:t>
            </a:r>
            <a:r>
              <a:rPr lang="hr-HR" sz="5100" b="1" dirty="0">
                <a:solidFill>
                  <a:srgbClr val="002060"/>
                </a:solidFill>
              </a:rPr>
              <a:t>POSEBNIH ZNANJA, VJEŠTINA, SPOSOBNOSTI I DAROVITOSTI</a:t>
            </a:r>
            <a:r>
              <a:rPr lang="hr-HR" sz="5100" dirty="0">
                <a:solidFill>
                  <a:srgbClr val="002060"/>
                </a:solidFill>
              </a:rPr>
              <a:t> </a:t>
            </a:r>
          </a:p>
          <a:p>
            <a:pPr>
              <a:lnSpc>
                <a:spcPct val="120000"/>
              </a:lnSpc>
              <a:buFont typeface="Arial" panose="020B0604020202020204" pitchFamily="34" charset="0"/>
              <a:buChar char="•"/>
            </a:pPr>
            <a:r>
              <a:rPr lang="hr-HR" sz="4000" dirty="0">
                <a:latin typeface="Arial Narrow" panose="020B0606020202030204" pitchFamily="34" charset="0"/>
              </a:rPr>
              <a:t>Srednje škole mogu provoditi provjere posebnih znanja iz Hrvatskoga jezika, Matematike, prvoga stranog jezika te nastavnih predmeta važnih za upis od kojih su dva propisana Popisom predmeta posebno važnih za upis, a jedan koji određuje srednja škola od obveznih nastavnih predmeta u OŠ</a:t>
            </a:r>
          </a:p>
          <a:p>
            <a:pPr>
              <a:lnSpc>
                <a:spcPct val="120000"/>
              </a:lnSpc>
              <a:buFont typeface="Arial" panose="020B0604020202020204" pitchFamily="34" charset="0"/>
              <a:buChar char="•"/>
            </a:pPr>
            <a:r>
              <a:rPr lang="hr-HR" sz="4000" b="1" dirty="0">
                <a:latin typeface="Arial Narrow" panose="020B0606020202030204" pitchFamily="34" charset="0"/>
              </a:rPr>
              <a:t>Ove provjere nisu eliminacijske.</a:t>
            </a:r>
          </a:p>
          <a:p>
            <a:pPr marL="0" indent="0">
              <a:lnSpc>
                <a:spcPct val="120000"/>
              </a:lnSpc>
              <a:buNone/>
            </a:pPr>
            <a:r>
              <a:rPr lang="hr-HR" sz="4000" dirty="0">
                <a:latin typeface="Arial Narrow" panose="020B0606020202030204" pitchFamily="34" charset="0"/>
                <a:ea typeface="Calibri" panose="020F0502020204030204" pitchFamily="34" charset="0"/>
              </a:rPr>
              <a:t> </a:t>
            </a:r>
            <a:br>
              <a:rPr lang="hr-HR" sz="4000" dirty="0">
                <a:latin typeface="Arial Narrow" panose="020B0606020202030204" pitchFamily="34" charset="0"/>
                <a:ea typeface="Calibri" panose="020F0502020204030204" pitchFamily="34" charset="0"/>
              </a:rPr>
            </a:br>
            <a:r>
              <a:rPr lang="hr-HR" sz="4000" dirty="0">
                <a:latin typeface="Arial Narrow" panose="020B0606020202030204" pitchFamily="34" charset="0"/>
                <a:ea typeface="Calibri" panose="020F0502020204030204" pitchFamily="34" charset="0"/>
              </a:rPr>
              <a:t>Za sve dodatne provjere srednje škole javno će objaviti rokove i mjesto ispitivanja, a svi podaci bit će dostupni na stranici </a:t>
            </a:r>
            <a:r>
              <a:rPr lang="hr-HR" sz="4000" b="1" dirty="0">
                <a:latin typeface="Arial Narrow" panose="020B0606020202030204" pitchFamily="34" charset="0"/>
                <a:ea typeface="Calibri" panose="020F0502020204030204" pitchFamily="34" charset="0"/>
              </a:rPr>
              <a:t>https://srednje.e-upisi.hr.</a:t>
            </a:r>
            <a:endParaRPr lang="hr-HR" sz="3400" b="1" dirty="0">
              <a:solidFill>
                <a:srgbClr val="002060"/>
              </a:solidFill>
            </a:endParaRPr>
          </a:p>
          <a:p>
            <a:pPr marL="109728" indent="0">
              <a:buNone/>
            </a:pPr>
            <a:endParaRPr lang="hr-HR" dirty="0"/>
          </a:p>
          <a:p>
            <a:pPr marL="109728" indent="0">
              <a:lnSpc>
                <a:spcPct val="90000"/>
              </a:lnSpc>
              <a:buNone/>
            </a:pPr>
            <a:endParaRPr lang="hr-HR" dirty="0"/>
          </a:p>
          <a:p>
            <a:pPr marL="624078" indent="-514350">
              <a:lnSpc>
                <a:spcPct val="90000"/>
              </a:lnSpc>
              <a:buFont typeface="+mj-lt"/>
              <a:buAutoNum type="arabicPeriod"/>
            </a:pPr>
            <a:endParaRPr lang="hr-HR" sz="2800" dirty="0"/>
          </a:p>
        </p:txBody>
      </p:sp>
      <p:sp>
        <p:nvSpPr>
          <p:cNvPr id="4" name="Rezervirano mjesto broja slajda 3"/>
          <p:cNvSpPr>
            <a:spLocks noGrp="1"/>
          </p:cNvSpPr>
          <p:nvPr>
            <p:ph type="sldNum" sz="quarter" idx="12"/>
          </p:nvPr>
        </p:nvSpPr>
        <p:spPr/>
        <p:txBody>
          <a:bodyPr/>
          <a:lstStyle/>
          <a:p>
            <a:pPr>
              <a:defRPr/>
            </a:pPr>
            <a:fld id="{B4F5CD1C-0E50-4D66-AF9C-608CC5599945}" type="slidenum">
              <a:rPr lang="hr-HR" smtClean="0"/>
              <a:pPr>
                <a:defRPr/>
              </a:pPr>
              <a:t>10</a:t>
            </a:fld>
            <a:endParaRPr lang="hr-H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92520" y="146938"/>
            <a:ext cx="8229600" cy="922409"/>
          </a:xfrm>
        </p:spPr>
        <p:txBody>
          <a:bodyPr>
            <a:normAutofit/>
          </a:bodyPr>
          <a:lstStyle/>
          <a:p>
            <a:pPr eaLnBrk="1" hangingPunct="1"/>
            <a:r>
              <a:rPr lang="hr-HR" dirty="0">
                <a:solidFill>
                  <a:srgbClr val="002060"/>
                </a:solidFill>
              </a:rPr>
              <a:t>DODATNI ELEMENTI</a:t>
            </a:r>
          </a:p>
        </p:txBody>
      </p:sp>
      <p:sp>
        <p:nvSpPr>
          <p:cNvPr id="7171" name="Rectangle 3"/>
          <p:cNvSpPr>
            <a:spLocks noGrp="1" noChangeArrowheads="1"/>
          </p:cNvSpPr>
          <p:nvPr>
            <p:ph idx="1"/>
          </p:nvPr>
        </p:nvSpPr>
        <p:spPr>
          <a:xfrm>
            <a:off x="735734" y="980728"/>
            <a:ext cx="8229600" cy="3891888"/>
          </a:xfrm>
        </p:spPr>
        <p:txBody>
          <a:bodyPr>
            <a:normAutofit/>
          </a:bodyPr>
          <a:lstStyle/>
          <a:p>
            <a:pPr marL="109728" indent="0">
              <a:lnSpc>
                <a:spcPct val="90000"/>
              </a:lnSpc>
              <a:buNone/>
            </a:pPr>
            <a:r>
              <a:rPr lang="hr-HR" sz="2800" dirty="0"/>
              <a:t>2. </a:t>
            </a:r>
            <a:r>
              <a:rPr lang="hr-HR" sz="2800" b="1" dirty="0"/>
              <a:t>REZULTATI</a:t>
            </a:r>
            <a:r>
              <a:rPr lang="hr-HR" sz="2800" dirty="0"/>
              <a:t> iz </a:t>
            </a:r>
            <a:r>
              <a:rPr lang="hr-HR" sz="2800" b="1" dirty="0">
                <a:solidFill>
                  <a:srgbClr val="002060"/>
                </a:solidFill>
              </a:rPr>
              <a:t>NATJECANJA U ZNANJU </a:t>
            </a:r>
            <a:r>
              <a:rPr lang="hr-HR" sz="2800" dirty="0"/>
              <a:t>iz predmeta značajnih za upis</a:t>
            </a:r>
          </a:p>
          <a:p>
            <a:pPr marL="109728" indent="0">
              <a:lnSpc>
                <a:spcPct val="90000"/>
              </a:lnSpc>
              <a:buNone/>
            </a:pPr>
            <a:endParaRPr lang="hr-HR" sz="2800" dirty="0"/>
          </a:p>
          <a:p>
            <a:pPr marL="624078" indent="-514350">
              <a:lnSpc>
                <a:spcPct val="90000"/>
              </a:lnSpc>
              <a:buFont typeface="+mj-lt"/>
              <a:buAutoNum type="arabicPeriod"/>
            </a:pPr>
            <a:endParaRPr lang="hr-HR" sz="2800" dirty="0"/>
          </a:p>
        </p:txBody>
      </p:sp>
      <p:sp>
        <p:nvSpPr>
          <p:cNvPr id="4" name="Rezervirano mjesto broja slajda 3"/>
          <p:cNvSpPr>
            <a:spLocks noGrp="1"/>
          </p:cNvSpPr>
          <p:nvPr>
            <p:ph type="sldNum" sz="quarter" idx="12"/>
          </p:nvPr>
        </p:nvSpPr>
        <p:spPr/>
        <p:txBody>
          <a:bodyPr/>
          <a:lstStyle/>
          <a:p>
            <a:pPr>
              <a:defRPr/>
            </a:pPr>
            <a:fld id="{B4F5CD1C-0E50-4D66-AF9C-608CC5599945}" type="slidenum">
              <a:rPr lang="hr-HR" smtClean="0"/>
              <a:pPr>
                <a:defRPr/>
              </a:pPr>
              <a:t>11</a:t>
            </a:fld>
            <a:endParaRPr lang="hr-HR"/>
          </a:p>
        </p:txBody>
      </p:sp>
      <p:graphicFrame>
        <p:nvGraphicFramePr>
          <p:cNvPr id="2" name="Tablica 1">
            <a:extLst>
              <a:ext uri="{FF2B5EF4-FFF2-40B4-BE49-F238E27FC236}">
                <a16:creationId xmlns:a16="http://schemas.microsoft.com/office/drawing/2014/main" xmlns="" id="{F15827E4-93C1-491B-94B4-2F80248D1DAB}"/>
              </a:ext>
            </a:extLst>
          </p:cNvPr>
          <p:cNvGraphicFramePr>
            <a:graphicFrameLocks noGrp="1"/>
          </p:cNvGraphicFramePr>
          <p:nvPr>
            <p:extLst>
              <p:ext uri="{D42A27DB-BD31-4B8C-83A1-F6EECF244321}">
                <p14:modId xmlns:p14="http://schemas.microsoft.com/office/powerpoint/2010/main" val="178582817"/>
              </p:ext>
            </p:extLst>
          </p:nvPr>
        </p:nvGraphicFramePr>
        <p:xfrm>
          <a:off x="427060" y="1916832"/>
          <a:ext cx="8560521" cy="4693444"/>
        </p:xfrm>
        <a:graphic>
          <a:graphicData uri="http://schemas.openxmlformats.org/drawingml/2006/table">
            <a:tbl>
              <a:tblPr firstRow="1" firstCol="1" bandRow="1">
                <a:tableStyleId>{21E4AEA4-8DFA-4A89-87EB-49C32662AFE0}</a:tableStyleId>
              </a:tblPr>
              <a:tblGrid>
                <a:gridCol w="1768676">
                  <a:extLst>
                    <a:ext uri="{9D8B030D-6E8A-4147-A177-3AD203B41FA5}">
                      <a16:colId xmlns:a16="http://schemas.microsoft.com/office/drawing/2014/main" xmlns="" val="2839082155"/>
                    </a:ext>
                  </a:extLst>
                </a:gridCol>
                <a:gridCol w="3938338">
                  <a:extLst>
                    <a:ext uri="{9D8B030D-6E8A-4147-A177-3AD203B41FA5}">
                      <a16:colId xmlns:a16="http://schemas.microsoft.com/office/drawing/2014/main" xmlns="" val="1500078460"/>
                    </a:ext>
                  </a:extLst>
                </a:gridCol>
                <a:gridCol w="2853507">
                  <a:extLst>
                    <a:ext uri="{9D8B030D-6E8A-4147-A177-3AD203B41FA5}">
                      <a16:colId xmlns:a16="http://schemas.microsoft.com/office/drawing/2014/main" xmlns="" val="3154759597"/>
                    </a:ext>
                  </a:extLst>
                </a:gridCol>
              </a:tblGrid>
              <a:tr h="201463">
                <a:tc rowSpan="5">
                  <a:txBody>
                    <a:bodyPr/>
                    <a:lstStyle/>
                    <a:p>
                      <a:pPr algn="ctr">
                        <a:spcBef>
                          <a:spcPts val="300"/>
                        </a:spcBef>
                        <a:spcAft>
                          <a:spcPts val="300"/>
                        </a:spcAft>
                      </a:pPr>
                      <a:r>
                        <a:rPr lang="hr-HR" sz="2000" dirty="0">
                          <a:effectLst/>
                        </a:rPr>
                        <a:t>Državna /međunarodna natjecanja</a:t>
                      </a:r>
                      <a:endParaRPr lang="hr-HR" sz="20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tc>
                  <a:txBody>
                    <a:bodyPr/>
                    <a:lstStyle/>
                    <a:p>
                      <a:pPr marL="0" algn="ctr" defTabSz="914400" rtl="0" eaLnBrk="1" latinLnBrk="0" hangingPunct="1">
                        <a:spcBef>
                          <a:spcPts val="300"/>
                        </a:spcBef>
                        <a:spcAft>
                          <a:spcPts val="300"/>
                        </a:spcAft>
                      </a:pPr>
                      <a:r>
                        <a:rPr lang="hr-HR" sz="1600" b="0" kern="1200" dirty="0">
                          <a:solidFill>
                            <a:schemeClr val="dk1"/>
                          </a:solidFill>
                          <a:effectLst/>
                          <a:latin typeface="+mn-lt"/>
                          <a:ea typeface="+mn-ea"/>
                          <a:cs typeface="+mn-cs"/>
                        </a:rPr>
                        <a:t>Prvo, drugo ili treće osvojeno mjesto kao pojedinac u 5., 6., 7. ili 8. razredu osnovnog obrazovanja</a:t>
                      </a:r>
                    </a:p>
                  </a:txBody>
                  <a:tcPr marL="68580" marR="68580" marT="0" marB="0" anchor="ctr">
                    <a:solidFill>
                      <a:schemeClr val="accent4">
                        <a:lumMod val="40000"/>
                        <a:lumOff val="60000"/>
                      </a:schemeClr>
                    </a:solidFill>
                  </a:tcPr>
                </a:tc>
                <a:tc>
                  <a:txBody>
                    <a:bodyPr/>
                    <a:lstStyle/>
                    <a:p>
                      <a:pPr marL="0" algn="ctr" defTabSz="914400" rtl="0" eaLnBrk="1" latinLnBrk="0" hangingPunct="1">
                        <a:spcBef>
                          <a:spcPts val="300"/>
                        </a:spcBef>
                        <a:spcAft>
                          <a:spcPts val="300"/>
                        </a:spcAft>
                      </a:pPr>
                      <a:r>
                        <a:rPr lang="hr-HR" sz="1600" b="1" kern="1200" dirty="0">
                          <a:solidFill>
                            <a:schemeClr val="dk1"/>
                          </a:solidFill>
                          <a:effectLst/>
                          <a:latin typeface="+mn-lt"/>
                          <a:ea typeface="+mn-ea"/>
                          <a:cs typeface="+mn-cs"/>
                        </a:rPr>
                        <a:t>Izravan upis </a:t>
                      </a:r>
                      <a:r>
                        <a:rPr lang="hr-HR" sz="1600" b="0" kern="1200" dirty="0">
                          <a:solidFill>
                            <a:schemeClr val="dk1"/>
                          </a:solidFill>
                          <a:effectLst/>
                          <a:latin typeface="+mn-lt"/>
                          <a:ea typeface="+mn-ea"/>
                          <a:cs typeface="+mn-cs"/>
                        </a:rPr>
                        <a:t>(pod uvjetom da zadovolje na ispitu sposobnosti i darovitosti u školama u kojima je to uvjet za upis)</a:t>
                      </a:r>
                    </a:p>
                  </a:txBody>
                  <a:tcPr marL="68580" marR="68580" marT="0" marB="0" anchor="ctr">
                    <a:solidFill>
                      <a:schemeClr val="accent4">
                        <a:lumMod val="40000"/>
                        <a:lumOff val="60000"/>
                      </a:schemeClr>
                    </a:solidFill>
                  </a:tcPr>
                </a:tc>
                <a:extLst>
                  <a:ext uri="{0D108BD9-81ED-4DB2-BD59-A6C34878D82A}">
                    <a16:rowId xmlns:a16="http://schemas.microsoft.com/office/drawing/2014/main" xmlns="" val="701312324"/>
                  </a:ext>
                </a:extLst>
              </a:tr>
              <a:tr h="926465">
                <a:tc vMerge="1">
                  <a:txBody>
                    <a:bodyPr/>
                    <a:lstStyle/>
                    <a:p>
                      <a:endParaRPr lang="hr-HR"/>
                    </a:p>
                  </a:txBody>
                  <a:tcPr/>
                </a:tc>
                <a:tc>
                  <a:txBody>
                    <a:bodyPr/>
                    <a:lstStyle/>
                    <a:p>
                      <a:pPr algn="ctr">
                        <a:spcBef>
                          <a:spcPts val="300"/>
                        </a:spcBef>
                        <a:spcAft>
                          <a:spcPts val="300"/>
                        </a:spcAft>
                      </a:pPr>
                      <a:r>
                        <a:rPr lang="hr-HR" sz="1600" dirty="0">
                          <a:effectLst/>
                        </a:rPr>
                        <a:t>Prvo osvojeno mjesto kao član skupine u 5., 6., 7. ili 8. razredu osnovnog obrazovanja</a:t>
                      </a:r>
                      <a:endParaRPr lang="hr-HR" sz="16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tc>
                  <a:txBody>
                    <a:bodyPr/>
                    <a:lstStyle/>
                    <a:p>
                      <a:pPr algn="ctr">
                        <a:spcBef>
                          <a:spcPts val="300"/>
                        </a:spcBef>
                        <a:spcAft>
                          <a:spcPts val="300"/>
                        </a:spcAft>
                      </a:pPr>
                      <a:r>
                        <a:rPr lang="hr-HR" sz="1600" dirty="0">
                          <a:effectLst/>
                        </a:rPr>
                        <a:t>4 boda</a:t>
                      </a:r>
                      <a:endParaRPr lang="hr-HR" sz="16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extLst>
                  <a:ext uri="{0D108BD9-81ED-4DB2-BD59-A6C34878D82A}">
                    <a16:rowId xmlns:a16="http://schemas.microsoft.com/office/drawing/2014/main" xmlns="" val="2938892746"/>
                  </a:ext>
                </a:extLst>
              </a:tr>
              <a:tr h="926465">
                <a:tc vMerge="1">
                  <a:txBody>
                    <a:bodyPr/>
                    <a:lstStyle/>
                    <a:p>
                      <a:endParaRPr lang="hr-HR"/>
                    </a:p>
                  </a:txBody>
                  <a:tcPr/>
                </a:tc>
                <a:tc>
                  <a:txBody>
                    <a:bodyPr/>
                    <a:lstStyle/>
                    <a:p>
                      <a:pPr algn="ctr">
                        <a:spcBef>
                          <a:spcPts val="300"/>
                        </a:spcBef>
                        <a:spcAft>
                          <a:spcPts val="300"/>
                        </a:spcAft>
                      </a:pPr>
                      <a:r>
                        <a:rPr lang="hr-HR" sz="1600" dirty="0">
                          <a:effectLst/>
                        </a:rPr>
                        <a:t>Drugo osvojeno mjesto kao član skupine u 5., 6., 7. ili 8. razredu osnovnog obrazovanja</a:t>
                      </a:r>
                      <a:endParaRPr lang="hr-HR" sz="16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tc>
                  <a:txBody>
                    <a:bodyPr/>
                    <a:lstStyle/>
                    <a:p>
                      <a:pPr algn="ctr">
                        <a:spcBef>
                          <a:spcPts val="300"/>
                        </a:spcBef>
                        <a:spcAft>
                          <a:spcPts val="300"/>
                        </a:spcAft>
                      </a:pPr>
                      <a:r>
                        <a:rPr lang="hr-HR" sz="1600" dirty="0">
                          <a:effectLst/>
                        </a:rPr>
                        <a:t>3 boda</a:t>
                      </a:r>
                      <a:endParaRPr lang="hr-HR" sz="16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extLst>
                  <a:ext uri="{0D108BD9-81ED-4DB2-BD59-A6C34878D82A}">
                    <a16:rowId xmlns:a16="http://schemas.microsoft.com/office/drawing/2014/main" xmlns="" val="1646819487"/>
                  </a:ext>
                </a:extLst>
              </a:tr>
              <a:tr h="926465">
                <a:tc vMerge="1">
                  <a:txBody>
                    <a:bodyPr/>
                    <a:lstStyle/>
                    <a:p>
                      <a:endParaRPr lang="hr-HR"/>
                    </a:p>
                  </a:txBody>
                  <a:tcPr/>
                </a:tc>
                <a:tc>
                  <a:txBody>
                    <a:bodyPr/>
                    <a:lstStyle/>
                    <a:p>
                      <a:pPr algn="ctr">
                        <a:spcBef>
                          <a:spcPts val="300"/>
                        </a:spcBef>
                        <a:spcAft>
                          <a:spcPts val="300"/>
                        </a:spcAft>
                      </a:pPr>
                      <a:r>
                        <a:rPr lang="hr-HR" sz="1600" dirty="0">
                          <a:effectLst/>
                        </a:rPr>
                        <a:t>Treće osvojeno mjesto kao član skupine u 5., 6., 7. ili 8. razredu osnovnog obrazovanja</a:t>
                      </a:r>
                      <a:endParaRPr lang="hr-HR" sz="16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tc>
                  <a:txBody>
                    <a:bodyPr/>
                    <a:lstStyle/>
                    <a:p>
                      <a:pPr algn="ctr">
                        <a:spcBef>
                          <a:spcPts val="300"/>
                        </a:spcBef>
                        <a:spcAft>
                          <a:spcPts val="300"/>
                        </a:spcAft>
                      </a:pPr>
                      <a:r>
                        <a:rPr lang="hr-HR" sz="1600" dirty="0">
                          <a:effectLst/>
                        </a:rPr>
                        <a:t>2 boda</a:t>
                      </a:r>
                      <a:endParaRPr lang="hr-HR" sz="16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extLst>
                  <a:ext uri="{0D108BD9-81ED-4DB2-BD59-A6C34878D82A}">
                    <a16:rowId xmlns:a16="http://schemas.microsoft.com/office/drawing/2014/main" xmlns="" val="1503816896"/>
                  </a:ext>
                </a:extLst>
              </a:tr>
              <a:tr h="694849">
                <a:tc vMerge="1">
                  <a:txBody>
                    <a:bodyPr/>
                    <a:lstStyle/>
                    <a:p>
                      <a:endParaRPr lang="hr-HR"/>
                    </a:p>
                  </a:txBody>
                  <a:tcPr/>
                </a:tc>
                <a:tc>
                  <a:txBody>
                    <a:bodyPr/>
                    <a:lstStyle/>
                    <a:p>
                      <a:pPr algn="ctr">
                        <a:spcBef>
                          <a:spcPts val="300"/>
                        </a:spcBef>
                        <a:spcAft>
                          <a:spcPts val="300"/>
                        </a:spcAft>
                      </a:pPr>
                      <a:r>
                        <a:rPr lang="hr-HR" sz="1600" dirty="0">
                          <a:effectLst/>
                        </a:rPr>
                        <a:t>Sudjelovanje kao pojedinac ili član skupine u 5., 6., 7. ili 8. razredu</a:t>
                      </a:r>
                      <a:endParaRPr lang="hr-HR" sz="16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tc>
                  <a:txBody>
                    <a:bodyPr/>
                    <a:lstStyle/>
                    <a:p>
                      <a:pPr algn="ctr">
                        <a:spcBef>
                          <a:spcPts val="300"/>
                        </a:spcBef>
                        <a:spcAft>
                          <a:spcPts val="300"/>
                        </a:spcAft>
                      </a:pPr>
                      <a:r>
                        <a:rPr lang="hr-HR" sz="1600" dirty="0">
                          <a:effectLst/>
                        </a:rPr>
                        <a:t>1 bod</a:t>
                      </a:r>
                      <a:endParaRPr lang="hr-HR" sz="16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extLst>
                  <a:ext uri="{0D108BD9-81ED-4DB2-BD59-A6C34878D82A}">
                    <a16:rowId xmlns:a16="http://schemas.microsoft.com/office/drawing/2014/main" xmlns="" val="1757529101"/>
                  </a:ext>
                </a:extLst>
              </a:tr>
            </a:tbl>
          </a:graphicData>
        </a:graphic>
      </p:graphicFrame>
    </p:spTree>
    <p:extLst>
      <p:ext uri="{BB962C8B-B14F-4D97-AF65-F5344CB8AC3E}">
        <p14:creationId xmlns:p14="http://schemas.microsoft.com/office/powerpoint/2010/main" val="866368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08565" y="220090"/>
            <a:ext cx="8229600" cy="1143000"/>
          </a:xfrm>
        </p:spPr>
        <p:txBody>
          <a:bodyPr/>
          <a:lstStyle/>
          <a:p>
            <a:pPr eaLnBrk="1" hangingPunct="1"/>
            <a:r>
              <a:rPr lang="hr-HR" dirty="0"/>
              <a:t>DODATNI ELEMENTI</a:t>
            </a:r>
          </a:p>
        </p:txBody>
      </p:sp>
      <p:sp>
        <p:nvSpPr>
          <p:cNvPr id="7171" name="Rectangle 3"/>
          <p:cNvSpPr>
            <a:spLocks noGrp="1" noChangeArrowheads="1"/>
          </p:cNvSpPr>
          <p:nvPr>
            <p:ph idx="1"/>
          </p:nvPr>
        </p:nvSpPr>
        <p:spPr>
          <a:xfrm>
            <a:off x="685794" y="1293217"/>
            <a:ext cx="7797552" cy="1008112"/>
          </a:xfrm>
        </p:spPr>
        <p:txBody>
          <a:bodyPr>
            <a:normAutofit/>
          </a:bodyPr>
          <a:lstStyle/>
          <a:p>
            <a:pPr marL="109728" indent="0">
              <a:lnSpc>
                <a:spcPct val="90000"/>
              </a:lnSpc>
              <a:buNone/>
            </a:pPr>
            <a:r>
              <a:rPr lang="hr-HR" sz="2800" dirty="0"/>
              <a:t>3. </a:t>
            </a:r>
            <a:r>
              <a:rPr lang="hr-HR" sz="2800" b="1" dirty="0"/>
              <a:t>REZULTATI</a:t>
            </a:r>
            <a:r>
              <a:rPr lang="hr-HR" sz="2800" dirty="0"/>
              <a:t> </a:t>
            </a:r>
            <a:r>
              <a:rPr lang="hr-HR" sz="2800" b="1" dirty="0">
                <a:solidFill>
                  <a:srgbClr val="002060"/>
                </a:solidFill>
              </a:rPr>
              <a:t>NATJECANJA</a:t>
            </a:r>
            <a:r>
              <a:rPr lang="hr-HR" sz="2800" dirty="0">
                <a:solidFill>
                  <a:srgbClr val="002060"/>
                </a:solidFill>
              </a:rPr>
              <a:t> </a:t>
            </a:r>
            <a:r>
              <a:rPr lang="hr-HR" sz="2800" b="1" dirty="0">
                <a:solidFill>
                  <a:srgbClr val="002060"/>
                </a:solidFill>
              </a:rPr>
              <a:t>ŠKOLSKIH SPORTSKIH DRUŠTAVA</a:t>
            </a:r>
          </a:p>
          <a:p>
            <a:pPr marL="624078" indent="-514350">
              <a:lnSpc>
                <a:spcPct val="90000"/>
              </a:lnSpc>
              <a:buFont typeface="+mj-lt"/>
              <a:buAutoNum type="arabicPeriod"/>
            </a:pPr>
            <a:endParaRPr lang="hr-HR" dirty="0"/>
          </a:p>
          <a:p>
            <a:pPr marL="624078" indent="-514350">
              <a:lnSpc>
                <a:spcPct val="90000"/>
              </a:lnSpc>
              <a:buFont typeface="+mj-lt"/>
              <a:buAutoNum type="arabicPeriod"/>
            </a:pPr>
            <a:endParaRPr lang="hr-HR" sz="2800" dirty="0"/>
          </a:p>
        </p:txBody>
      </p:sp>
      <p:sp>
        <p:nvSpPr>
          <p:cNvPr id="4" name="Rezervirano mjesto broja slajda 3"/>
          <p:cNvSpPr>
            <a:spLocks noGrp="1"/>
          </p:cNvSpPr>
          <p:nvPr>
            <p:ph type="sldNum" sz="quarter" idx="12"/>
          </p:nvPr>
        </p:nvSpPr>
        <p:spPr/>
        <p:txBody>
          <a:bodyPr/>
          <a:lstStyle/>
          <a:p>
            <a:pPr>
              <a:defRPr/>
            </a:pPr>
            <a:fld id="{B4F5CD1C-0E50-4D66-AF9C-608CC5599945}" type="slidenum">
              <a:rPr lang="hr-HR" smtClean="0"/>
              <a:pPr>
                <a:defRPr/>
              </a:pPr>
              <a:t>12</a:t>
            </a:fld>
            <a:endParaRPr lang="hr-HR"/>
          </a:p>
        </p:txBody>
      </p:sp>
      <p:graphicFrame>
        <p:nvGraphicFramePr>
          <p:cNvPr id="2" name="Tablica 1">
            <a:extLst>
              <a:ext uri="{FF2B5EF4-FFF2-40B4-BE49-F238E27FC236}">
                <a16:creationId xmlns:a16="http://schemas.microsoft.com/office/drawing/2014/main" xmlns="" id="{22F4722D-00BC-4567-BE5F-4B3CAF769072}"/>
              </a:ext>
            </a:extLst>
          </p:cNvPr>
          <p:cNvGraphicFramePr>
            <a:graphicFrameLocks noGrp="1"/>
          </p:cNvGraphicFramePr>
          <p:nvPr>
            <p:extLst>
              <p:ext uri="{D42A27DB-BD31-4B8C-83A1-F6EECF244321}">
                <p14:modId xmlns:p14="http://schemas.microsoft.com/office/powerpoint/2010/main" val="3147195504"/>
              </p:ext>
            </p:extLst>
          </p:nvPr>
        </p:nvGraphicFramePr>
        <p:xfrm>
          <a:off x="597078" y="2451547"/>
          <a:ext cx="7797552" cy="3425607"/>
        </p:xfrm>
        <a:graphic>
          <a:graphicData uri="http://schemas.openxmlformats.org/drawingml/2006/table">
            <a:tbl>
              <a:tblPr firstRow="1" firstCol="1" bandRow="1">
                <a:tableStyleId>{21E4AEA4-8DFA-4A89-87EB-49C32662AFE0}</a:tableStyleId>
              </a:tblPr>
              <a:tblGrid>
                <a:gridCol w="2304256">
                  <a:extLst>
                    <a:ext uri="{9D8B030D-6E8A-4147-A177-3AD203B41FA5}">
                      <a16:colId xmlns:a16="http://schemas.microsoft.com/office/drawing/2014/main" xmlns="" val="4244073180"/>
                    </a:ext>
                  </a:extLst>
                </a:gridCol>
                <a:gridCol w="4464496">
                  <a:extLst>
                    <a:ext uri="{9D8B030D-6E8A-4147-A177-3AD203B41FA5}">
                      <a16:colId xmlns:a16="http://schemas.microsoft.com/office/drawing/2014/main" xmlns="" val="1266852321"/>
                    </a:ext>
                  </a:extLst>
                </a:gridCol>
                <a:gridCol w="1028800">
                  <a:extLst>
                    <a:ext uri="{9D8B030D-6E8A-4147-A177-3AD203B41FA5}">
                      <a16:colId xmlns:a16="http://schemas.microsoft.com/office/drawing/2014/main" xmlns="" val="2053691434"/>
                    </a:ext>
                  </a:extLst>
                </a:gridCol>
              </a:tblGrid>
              <a:tr h="1141869">
                <a:tc rowSpan="3">
                  <a:txBody>
                    <a:bodyPr/>
                    <a:lstStyle/>
                    <a:p>
                      <a:pPr>
                        <a:spcBef>
                          <a:spcPts val="300"/>
                        </a:spcBef>
                        <a:spcAft>
                          <a:spcPts val="300"/>
                        </a:spcAft>
                      </a:pPr>
                      <a:r>
                        <a:rPr lang="hr-HR" sz="1800" dirty="0">
                          <a:effectLst/>
                        </a:rPr>
                        <a:t>Natjecanja školskih</a:t>
                      </a:r>
                    </a:p>
                    <a:p>
                      <a:pPr>
                        <a:spcBef>
                          <a:spcPts val="300"/>
                        </a:spcBef>
                        <a:spcAft>
                          <a:spcPts val="300"/>
                        </a:spcAft>
                      </a:pPr>
                      <a:r>
                        <a:rPr lang="hr-HR" sz="1800" dirty="0">
                          <a:effectLst/>
                        </a:rPr>
                        <a:t>sportskih društava</a:t>
                      </a:r>
                      <a:endParaRPr lang="hr-HR" sz="18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tc>
                  <a:txBody>
                    <a:bodyPr/>
                    <a:lstStyle/>
                    <a:p>
                      <a:pPr>
                        <a:spcBef>
                          <a:spcPts val="300"/>
                        </a:spcBef>
                        <a:spcAft>
                          <a:spcPts val="300"/>
                        </a:spcAft>
                      </a:pPr>
                      <a:r>
                        <a:rPr lang="hr-HR" sz="1800" b="0" dirty="0">
                          <a:solidFill>
                            <a:sysClr val="windowText" lastClr="000000"/>
                          </a:solidFill>
                          <a:effectLst/>
                        </a:rPr>
                        <a:t>Učenici koji su na državnom natjecanju kao članovi ekipe osvojili prvo mjesto</a:t>
                      </a:r>
                      <a:endParaRPr lang="hr-HR" sz="1800" b="0" dirty="0">
                        <a:solidFill>
                          <a:sysClr val="windowText" lastClr="000000"/>
                        </a:solidFill>
                        <a:effectLst/>
                        <a:latin typeface="Arial Narrow" panose="020B0606020202030204" pitchFamily="34" charset="0"/>
                        <a:ea typeface="Calibri" panose="020F0502020204030204" pitchFamily="34" charset="0"/>
                        <a:cs typeface="HelveticaNewRIF-Regular"/>
                      </a:endParaRPr>
                    </a:p>
                  </a:txBody>
                  <a:tcPr marL="68580" marR="68580" marT="0" marB="0" anchor="ctr">
                    <a:solidFill>
                      <a:schemeClr val="accent3">
                        <a:lumMod val="40000"/>
                        <a:lumOff val="60000"/>
                      </a:schemeClr>
                    </a:solidFill>
                  </a:tcPr>
                </a:tc>
                <a:tc>
                  <a:txBody>
                    <a:bodyPr/>
                    <a:lstStyle/>
                    <a:p>
                      <a:pPr>
                        <a:spcBef>
                          <a:spcPts val="300"/>
                        </a:spcBef>
                        <a:spcAft>
                          <a:spcPts val="300"/>
                        </a:spcAft>
                      </a:pPr>
                      <a:r>
                        <a:rPr lang="hr-HR" sz="1800" b="0" dirty="0">
                          <a:solidFill>
                            <a:sysClr val="windowText" lastClr="000000"/>
                          </a:solidFill>
                          <a:effectLst/>
                        </a:rPr>
                        <a:t>3 boda</a:t>
                      </a:r>
                      <a:endParaRPr lang="hr-HR" sz="1800" b="0" dirty="0">
                        <a:solidFill>
                          <a:sysClr val="windowText" lastClr="000000"/>
                        </a:solidFill>
                        <a:effectLst/>
                        <a:latin typeface="Arial Narrow" panose="020B0606020202030204" pitchFamily="34" charset="0"/>
                        <a:ea typeface="Calibri" panose="020F0502020204030204" pitchFamily="34" charset="0"/>
                        <a:cs typeface="HelveticaNewRIF-Regular"/>
                      </a:endParaRPr>
                    </a:p>
                  </a:txBody>
                  <a:tcPr marL="68580" marR="68580" marT="0" marB="0" anchor="ctr">
                    <a:solidFill>
                      <a:schemeClr val="accent3">
                        <a:lumMod val="40000"/>
                        <a:lumOff val="60000"/>
                      </a:schemeClr>
                    </a:solidFill>
                  </a:tcPr>
                </a:tc>
                <a:extLst>
                  <a:ext uri="{0D108BD9-81ED-4DB2-BD59-A6C34878D82A}">
                    <a16:rowId xmlns:a16="http://schemas.microsoft.com/office/drawing/2014/main" xmlns="" val="399131217"/>
                  </a:ext>
                </a:extLst>
              </a:tr>
              <a:tr h="1141869">
                <a:tc vMerge="1">
                  <a:txBody>
                    <a:bodyPr/>
                    <a:lstStyle/>
                    <a:p>
                      <a:endParaRPr lang="hr-HR"/>
                    </a:p>
                  </a:txBody>
                  <a:tcPr/>
                </a:tc>
                <a:tc>
                  <a:txBody>
                    <a:bodyPr/>
                    <a:lstStyle/>
                    <a:p>
                      <a:pPr>
                        <a:spcBef>
                          <a:spcPts val="300"/>
                        </a:spcBef>
                        <a:spcAft>
                          <a:spcPts val="300"/>
                        </a:spcAft>
                      </a:pPr>
                      <a:r>
                        <a:rPr lang="hr-HR" sz="1800" dirty="0">
                          <a:effectLst/>
                        </a:rPr>
                        <a:t>Učenici koji su na državnom natjecanju kao članovi ekipe osvojili drugo mjesto</a:t>
                      </a:r>
                      <a:endParaRPr lang="hr-HR" sz="18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tc>
                  <a:txBody>
                    <a:bodyPr/>
                    <a:lstStyle/>
                    <a:p>
                      <a:pPr>
                        <a:spcBef>
                          <a:spcPts val="300"/>
                        </a:spcBef>
                        <a:spcAft>
                          <a:spcPts val="300"/>
                        </a:spcAft>
                      </a:pPr>
                      <a:r>
                        <a:rPr lang="hr-HR" sz="1800" dirty="0">
                          <a:effectLst/>
                        </a:rPr>
                        <a:t>2 boda</a:t>
                      </a:r>
                      <a:endParaRPr lang="hr-HR" sz="18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extLst>
                  <a:ext uri="{0D108BD9-81ED-4DB2-BD59-A6C34878D82A}">
                    <a16:rowId xmlns:a16="http://schemas.microsoft.com/office/drawing/2014/main" xmlns="" val="2140035235"/>
                  </a:ext>
                </a:extLst>
              </a:tr>
              <a:tr h="1141869">
                <a:tc vMerge="1">
                  <a:txBody>
                    <a:bodyPr/>
                    <a:lstStyle/>
                    <a:p>
                      <a:endParaRPr lang="hr-HR"/>
                    </a:p>
                  </a:txBody>
                  <a:tcPr/>
                </a:tc>
                <a:tc>
                  <a:txBody>
                    <a:bodyPr/>
                    <a:lstStyle/>
                    <a:p>
                      <a:pPr>
                        <a:spcBef>
                          <a:spcPts val="300"/>
                        </a:spcBef>
                        <a:spcAft>
                          <a:spcPts val="300"/>
                        </a:spcAft>
                      </a:pPr>
                      <a:r>
                        <a:rPr lang="hr-HR" sz="1800" dirty="0">
                          <a:effectLst/>
                        </a:rPr>
                        <a:t>Učenici koji su na državnom natjecanju kao članovi ekipe osvojili treće mjesto</a:t>
                      </a:r>
                      <a:endParaRPr lang="hr-HR" sz="18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tc>
                  <a:txBody>
                    <a:bodyPr/>
                    <a:lstStyle/>
                    <a:p>
                      <a:pPr>
                        <a:spcBef>
                          <a:spcPts val="300"/>
                        </a:spcBef>
                        <a:spcAft>
                          <a:spcPts val="300"/>
                        </a:spcAft>
                      </a:pPr>
                      <a:r>
                        <a:rPr lang="hr-HR" sz="1800" dirty="0">
                          <a:effectLst/>
                        </a:rPr>
                        <a:t>1 bod</a:t>
                      </a:r>
                      <a:endParaRPr lang="hr-HR" sz="1800" dirty="0">
                        <a:effectLst/>
                        <a:latin typeface="Arial Narrow" panose="020B0606020202030204" pitchFamily="34" charset="0"/>
                        <a:ea typeface="Calibri" panose="020F0502020204030204" pitchFamily="34" charset="0"/>
                        <a:cs typeface="HelveticaNewRIF-Regular"/>
                      </a:endParaRPr>
                    </a:p>
                  </a:txBody>
                  <a:tcPr marL="68580" marR="68580" marT="0" marB="0" anchor="ctr"/>
                </a:tc>
                <a:extLst>
                  <a:ext uri="{0D108BD9-81ED-4DB2-BD59-A6C34878D82A}">
                    <a16:rowId xmlns:a16="http://schemas.microsoft.com/office/drawing/2014/main" xmlns="" val="1780233089"/>
                  </a:ext>
                </a:extLst>
              </a:tr>
            </a:tbl>
          </a:graphicData>
        </a:graphic>
      </p:graphicFrame>
    </p:spTree>
    <p:extLst>
      <p:ext uri="{BB962C8B-B14F-4D97-AF65-F5344CB8AC3E}">
        <p14:creationId xmlns:p14="http://schemas.microsoft.com/office/powerpoint/2010/main" val="2476796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55576" y="433204"/>
            <a:ext cx="4968552" cy="931911"/>
          </a:xfrm>
        </p:spPr>
        <p:txBody>
          <a:bodyPr>
            <a:normAutofit/>
          </a:bodyPr>
          <a:lstStyle/>
          <a:p>
            <a:pPr eaLnBrk="1" hangingPunct="1"/>
            <a:r>
              <a:rPr lang="hr-HR" b="1" dirty="0"/>
              <a:t>POSEBAN ELEMENT</a:t>
            </a:r>
          </a:p>
        </p:txBody>
      </p:sp>
      <p:sp>
        <p:nvSpPr>
          <p:cNvPr id="8195" name="Rectangle 3"/>
          <p:cNvSpPr>
            <a:spLocks noGrp="1" noChangeArrowheads="1"/>
          </p:cNvSpPr>
          <p:nvPr>
            <p:ph idx="1"/>
          </p:nvPr>
        </p:nvSpPr>
        <p:spPr>
          <a:xfrm>
            <a:off x="1619672" y="1365115"/>
            <a:ext cx="7652179" cy="4525963"/>
          </a:xfrm>
        </p:spPr>
        <p:txBody>
          <a:bodyPr>
            <a:normAutofit/>
          </a:bodyPr>
          <a:lstStyle/>
          <a:p>
            <a:pPr marL="0" indent="0">
              <a:buNone/>
            </a:pPr>
            <a:r>
              <a:rPr lang="hr-HR" sz="3200" dirty="0">
                <a:latin typeface="Arial Narrow" panose="020B0606020202030204" pitchFamily="34" charset="0"/>
              </a:rPr>
              <a:t>Vrednuje se uspjeh kandidata ostvaren u otežanim uvjetima obrazovanja</a:t>
            </a:r>
          </a:p>
          <a:p>
            <a:pPr eaLnBrk="1" hangingPunct="1"/>
            <a:endParaRPr lang="hr-HR" sz="3200" dirty="0">
              <a:latin typeface="Arial Narrow" panose="020B0606020202030204" pitchFamily="34" charset="0"/>
            </a:endParaRPr>
          </a:p>
          <a:p>
            <a:pPr marL="109728" indent="0">
              <a:buNone/>
            </a:pPr>
            <a:r>
              <a:rPr lang="hr-HR" sz="2800" dirty="0">
                <a:solidFill>
                  <a:schemeClr val="bg2">
                    <a:lumMod val="25000"/>
                  </a:schemeClr>
                </a:solidFill>
                <a:latin typeface="Arial Narrow" panose="020B0606020202030204" pitchFamily="34" charset="0"/>
              </a:rPr>
              <a:t>kandidat koji je </a:t>
            </a:r>
            <a:r>
              <a:rPr lang="hr-HR" sz="2800" b="1" dirty="0">
                <a:solidFill>
                  <a:srgbClr val="0070C0"/>
                </a:solidFill>
                <a:latin typeface="Arial Narrow" panose="020B0606020202030204" pitchFamily="34" charset="0"/>
              </a:rPr>
              <a:t>bez roditelja </a:t>
            </a:r>
            <a:r>
              <a:rPr lang="hr-HR" sz="2800" dirty="0">
                <a:solidFill>
                  <a:schemeClr val="bg2">
                    <a:lumMod val="25000"/>
                  </a:schemeClr>
                </a:solidFill>
                <a:latin typeface="Arial Narrow" panose="020B0606020202030204" pitchFamily="34" charset="0"/>
              </a:rPr>
              <a:t>ili odgovarajuće roditeljske skrbi (</a:t>
            </a:r>
            <a:r>
              <a:rPr lang="hr-HR" sz="2800" dirty="0">
                <a:latin typeface="Arial Narrow" panose="020B0606020202030204" pitchFamily="34" charset="0"/>
              </a:rPr>
              <a:t>djeca iz domova za nezbrinutu djecu ili iz udomiteljskih obitelji)</a:t>
            </a:r>
            <a:endParaRPr lang="hr-HR" sz="2800" dirty="0">
              <a:solidFill>
                <a:schemeClr val="bg2">
                  <a:lumMod val="25000"/>
                </a:schemeClr>
              </a:solidFill>
              <a:latin typeface="Arial Narrow" panose="020B0606020202030204" pitchFamily="34" charset="0"/>
            </a:endParaRPr>
          </a:p>
          <a:p>
            <a:pPr marL="624078" indent="-514350">
              <a:buFont typeface="+mj-lt"/>
              <a:buAutoNum type="arabicPeriod"/>
            </a:pPr>
            <a:endParaRPr lang="hr-HR" sz="2800" dirty="0">
              <a:solidFill>
                <a:schemeClr val="bg2">
                  <a:lumMod val="25000"/>
                </a:schemeClr>
              </a:solidFill>
              <a:latin typeface="Arial Narrow" panose="020B0606020202030204" pitchFamily="34" charset="0"/>
            </a:endParaRPr>
          </a:p>
          <a:p>
            <a:pPr marL="109728" indent="0">
              <a:buNone/>
            </a:pPr>
            <a:r>
              <a:rPr lang="hr-HR" sz="2800" dirty="0">
                <a:latin typeface="Arial Narrow" panose="020B0606020202030204" pitchFamily="34" charset="0"/>
              </a:rPr>
              <a:t>kandidat koji je pripadnik </a:t>
            </a:r>
            <a:r>
              <a:rPr lang="hr-HR" sz="2800" b="1" dirty="0">
                <a:solidFill>
                  <a:srgbClr val="0070C0"/>
                </a:solidFill>
                <a:latin typeface="Arial Narrow" panose="020B0606020202030204" pitchFamily="34" charset="0"/>
              </a:rPr>
              <a:t>romske nacionalne manjine</a:t>
            </a:r>
          </a:p>
          <a:p>
            <a:pPr marL="624078" indent="-514350">
              <a:buFont typeface="+mj-lt"/>
              <a:buAutoNum type="arabicPeriod"/>
            </a:pPr>
            <a:endParaRPr lang="hr-HR" sz="3200" dirty="0">
              <a:solidFill>
                <a:srgbClr val="00B050"/>
              </a:solidFill>
            </a:endParaRPr>
          </a:p>
        </p:txBody>
      </p:sp>
      <p:sp>
        <p:nvSpPr>
          <p:cNvPr id="4" name="Rezervirano mjesto broja slajda 3"/>
          <p:cNvSpPr>
            <a:spLocks noGrp="1"/>
          </p:cNvSpPr>
          <p:nvPr>
            <p:ph type="sldNum" sz="quarter" idx="12"/>
          </p:nvPr>
        </p:nvSpPr>
        <p:spPr/>
        <p:txBody>
          <a:bodyPr/>
          <a:lstStyle/>
          <a:p>
            <a:pPr>
              <a:defRPr/>
            </a:pPr>
            <a:fld id="{B4F5CD1C-0E50-4D66-AF9C-608CC5599945}" type="slidenum">
              <a:rPr lang="hr-HR" smtClean="0"/>
              <a:pPr>
                <a:defRPr/>
              </a:pPr>
              <a:t>13</a:t>
            </a:fld>
            <a:endParaRPr lang="hr-HR"/>
          </a:p>
        </p:txBody>
      </p:sp>
      <p:sp>
        <p:nvSpPr>
          <p:cNvPr id="2" name="Desna vitičasta zagrada 1"/>
          <p:cNvSpPr/>
          <p:nvPr/>
        </p:nvSpPr>
        <p:spPr>
          <a:xfrm flipH="1">
            <a:off x="1263843" y="2708920"/>
            <a:ext cx="363840" cy="1440160"/>
          </a:xfrm>
          <a:prstGeom prst="rightBrace">
            <a:avLst>
              <a:gd name="adj1" fmla="val 73356"/>
              <a:gd name="adj2" fmla="val 48038"/>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hr-HR"/>
          </a:p>
        </p:txBody>
      </p:sp>
      <p:sp>
        <p:nvSpPr>
          <p:cNvPr id="3" name="TekstniOkvir 2"/>
          <p:cNvSpPr txBox="1"/>
          <p:nvPr/>
        </p:nvSpPr>
        <p:spPr>
          <a:xfrm>
            <a:off x="360534" y="3111703"/>
            <a:ext cx="1060789" cy="400110"/>
          </a:xfrm>
          <a:prstGeom prst="rect">
            <a:avLst/>
          </a:prstGeom>
          <a:noFill/>
        </p:spPr>
        <p:txBody>
          <a:bodyPr wrap="square" rtlCol="0">
            <a:spAutoFit/>
          </a:bodyPr>
          <a:lstStyle/>
          <a:p>
            <a:r>
              <a:rPr lang="hr-HR" sz="2000" b="1" dirty="0">
                <a:sym typeface="Wingdings" panose="05000000000000000000" pitchFamily="2" charset="2"/>
              </a:rPr>
              <a:t>1 bod</a:t>
            </a:r>
            <a:endParaRPr lang="hr-HR" sz="2000" b="1" dirty="0"/>
          </a:p>
        </p:txBody>
      </p:sp>
      <p:sp>
        <p:nvSpPr>
          <p:cNvPr id="9" name="TekstniOkvir 8"/>
          <p:cNvSpPr txBox="1"/>
          <p:nvPr/>
        </p:nvSpPr>
        <p:spPr>
          <a:xfrm>
            <a:off x="203054" y="4761148"/>
            <a:ext cx="1060789" cy="400110"/>
          </a:xfrm>
          <a:prstGeom prst="rect">
            <a:avLst/>
          </a:prstGeom>
          <a:noFill/>
        </p:spPr>
        <p:txBody>
          <a:bodyPr wrap="square" rtlCol="0">
            <a:spAutoFit/>
          </a:bodyPr>
          <a:lstStyle/>
          <a:p>
            <a:r>
              <a:rPr lang="hr-HR" sz="2000" b="1" dirty="0">
                <a:sym typeface="Wingdings" panose="05000000000000000000" pitchFamily="2" charset="2"/>
              </a:rPr>
              <a:t>2 boda</a:t>
            </a:r>
            <a:endParaRPr lang="hr-HR" sz="2000" b="1" dirty="0"/>
          </a:p>
        </p:txBody>
      </p:sp>
      <p:sp>
        <p:nvSpPr>
          <p:cNvPr id="10" name="Desna vitičasta zagrada 9">
            <a:extLst>
              <a:ext uri="{FF2B5EF4-FFF2-40B4-BE49-F238E27FC236}">
                <a16:creationId xmlns:a16="http://schemas.microsoft.com/office/drawing/2014/main" xmlns="" id="{8218EDCD-1704-4E9C-9EAF-C20184483677}"/>
              </a:ext>
            </a:extLst>
          </p:cNvPr>
          <p:cNvSpPr/>
          <p:nvPr/>
        </p:nvSpPr>
        <p:spPr>
          <a:xfrm flipH="1">
            <a:off x="1255832" y="4355086"/>
            <a:ext cx="363840" cy="1212233"/>
          </a:xfrm>
          <a:prstGeom prst="rightBrace">
            <a:avLst>
              <a:gd name="adj1" fmla="val 73356"/>
              <a:gd name="adj2" fmla="val 48038"/>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hr-HR"/>
          </a:p>
        </p:txBody>
      </p:sp>
    </p:spTree>
    <p:extLst>
      <p:ext uri="{BB962C8B-B14F-4D97-AF65-F5344CB8AC3E}">
        <p14:creationId xmlns:p14="http://schemas.microsoft.com/office/powerpoint/2010/main" val="3689611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180594" y="2060848"/>
            <a:ext cx="8782812" cy="6093296"/>
          </a:xfrm>
        </p:spPr>
        <p:txBody>
          <a:bodyPr>
            <a:normAutofit/>
          </a:bodyPr>
          <a:lstStyle/>
          <a:p>
            <a:pPr eaLnBrk="1" hangingPunct="1"/>
            <a:endParaRPr lang="hr-HR" sz="3300" dirty="0"/>
          </a:p>
          <a:p>
            <a:pPr marL="624078" indent="-514350">
              <a:buFont typeface="+mj-lt"/>
              <a:buAutoNum type="arabicPeriod"/>
            </a:pPr>
            <a:r>
              <a:rPr lang="hr-HR" sz="2800" dirty="0">
                <a:latin typeface="Arial Narrow" panose="020B0606020202030204" pitchFamily="34" charset="0"/>
              </a:rPr>
              <a:t>Kandidat sa </a:t>
            </a:r>
            <a:r>
              <a:rPr lang="hr-HR" sz="2800" b="1" dirty="0">
                <a:solidFill>
                  <a:srgbClr val="0070C0"/>
                </a:solidFill>
                <a:latin typeface="Arial Narrow" panose="020B0606020202030204" pitchFamily="34" charset="0"/>
              </a:rPr>
              <a:t>zdravstvenim teškoćama</a:t>
            </a:r>
            <a:endParaRPr lang="hr-HR" sz="2800" dirty="0">
              <a:latin typeface="Arial Narrow" panose="020B0606020202030204" pitchFamily="34" charset="0"/>
            </a:endParaRPr>
          </a:p>
          <a:p>
            <a:pPr marL="624078" indent="-514350">
              <a:buFont typeface="+mj-lt"/>
              <a:buAutoNum type="arabicPeriod"/>
            </a:pPr>
            <a:r>
              <a:rPr lang="pl-PL" sz="2800" dirty="0" smtClean="0">
                <a:latin typeface="Arial Narrow" panose="020B0606020202030204" pitchFamily="34" charset="0"/>
              </a:rPr>
              <a:t>Kandidat </a:t>
            </a:r>
            <a:r>
              <a:rPr lang="pl-PL" sz="2800" dirty="0">
                <a:latin typeface="Arial Narrow" panose="020B0606020202030204" pitchFamily="34" charset="0"/>
              </a:rPr>
              <a:t>kojemu je </a:t>
            </a:r>
            <a:r>
              <a:rPr lang="pl-PL" sz="2800" b="1" dirty="0">
                <a:solidFill>
                  <a:srgbClr val="0070C0"/>
                </a:solidFill>
                <a:latin typeface="Arial Narrow" panose="020B0606020202030204" pitchFamily="34" charset="0"/>
              </a:rPr>
              <a:t>jedan roditelj preminuo</a:t>
            </a:r>
          </a:p>
          <a:p>
            <a:pPr marL="624078" indent="-514350">
              <a:buFont typeface="+mj-lt"/>
              <a:buAutoNum type="arabicPeriod"/>
            </a:pPr>
            <a:r>
              <a:rPr lang="hr-HR" sz="2800" dirty="0" smtClean="0">
                <a:latin typeface="Arial Narrow" panose="020B0606020202030204" pitchFamily="34" charset="0"/>
              </a:rPr>
              <a:t>Kandidat </a:t>
            </a:r>
            <a:r>
              <a:rPr lang="hr-HR" sz="2800" dirty="0">
                <a:latin typeface="Arial Narrow" panose="020B0606020202030204" pitchFamily="34" charset="0"/>
              </a:rPr>
              <a:t>kojemu </a:t>
            </a:r>
            <a:r>
              <a:rPr lang="hr-HR" sz="2800" b="1" dirty="0">
                <a:solidFill>
                  <a:srgbClr val="0070C0"/>
                </a:solidFill>
                <a:latin typeface="Arial Narrow" panose="020B0606020202030204" pitchFamily="34" charset="0"/>
              </a:rPr>
              <a:t>jedan ili oba roditelja imaju dugotrajnu tešku bolest</a:t>
            </a:r>
          </a:p>
          <a:p>
            <a:pPr marL="624078" indent="-514350">
              <a:buFont typeface="+mj-lt"/>
              <a:buAutoNum type="arabicPeriod"/>
            </a:pPr>
            <a:r>
              <a:rPr lang="hr-HR" sz="2800" dirty="0" smtClean="0">
                <a:latin typeface="Arial Narrow" panose="020B0606020202030204" pitchFamily="34" charset="0"/>
              </a:rPr>
              <a:t>Kandidat </a:t>
            </a:r>
            <a:r>
              <a:rPr lang="hr-HR" sz="2800" dirty="0">
                <a:latin typeface="Arial Narrow" panose="020B0606020202030204" pitchFamily="34" charset="0"/>
              </a:rPr>
              <a:t>kojemu su </a:t>
            </a:r>
            <a:r>
              <a:rPr lang="hr-HR" sz="2800" b="1" dirty="0">
                <a:solidFill>
                  <a:srgbClr val="0070C0"/>
                </a:solidFill>
                <a:latin typeface="Arial Narrow" panose="020B0606020202030204" pitchFamily="34" charset="0"/>
              </a:rPr>
              <a:t>dugotrajno nezaposlena oba roditelja</a:t>
            </a:r>
          </a:p>
          <a:p>
            <a:pPr marL="624078" indent="-514350">
              <a:buFont typeface="+mj-lt"/>
              <a:buAutoNum type="arabicPeriod"/>
            </a:pPr>
            <a:r>
              <a:rPr lang="hr-HR" sz="2800" dirty="0" smtClean="0">
                <a:latin typeface="Arial Narrow" panose="020B0606020202030204" pitchFamily="34" charset="0"/>
              </a:rPr>
              <a:t>Kandidat </a:t>
            </a:r>
            <a:r>
              <a:rPr lang="hr-HR" sz="2800" dirty="0">
                <a:latin typeface="Arial Narrow" panose="020B0606020202030204" pitchFamily="34" charset="0"/>
              </a:rPr>
              <a:t>koji ima </a:t>
            </a:r>
            <a:r>
              <a:rPr lang="hr-HR" sz="2800" b="1" dirty="0">
                <a:solidFill>
                  <a:srgbClr val="0070C0"/>
                </a:solidFill>
                <a:latin typeface="Arial Narrow" panose="020B0606020202030204" pitchFamily="34" charset="0"/>
              </a:rPr>
              <a:t>samohranog roditelja korisnika socijalne </a:t>
            </a:r>
            <a:r>
              <a:rPr lang="hr-HR" sz="2800" b="1" dirty="0" smtClean="0">
                <a:solidFill>
                  <a:srgbClr val="0070C0"/>
                </a:solidFill>
                <a:latin typeface="Arial Narrow" panose="020B0606020202030204" pitchFamily="34" charset="0"/>
              </a:rPr>
              <a:t>skrbi</a:t>
            </a:r>
            <a:endParaRPr lang="hr-HR" sz="2800" b="1" dirty="0">
              <a:solidFill>
                <a:srgbClr val="0070C0"/>
              </a:solidFill>
              <a:latin typeface="Arial Narrow" panose="020B0606020202030204" pitchFamily="34" charset="0"/>
            </a:endParaRPr>
          </a:p>
        </p:txBody>
      </p:sp>
      <p:sp>
        <p:nvSpPr>
          <p:cNvPr id="4" name="Rezervirano mjesto broja slajda 3"/>
          <p:cNvSpPr>
            <a:spLocks noGrp="1"/>
          </p:cNvSpPr>
          <p:nvPr>
            <p:ph type="sldNum" sz="quarter" idx="12"/>
          </p:nvPr>
        </p:nvSpPr>
        <p:spPr/>
        <p:txBody>
          <a:bodyPr/>
          <a:lstStyle/>
          <a:p>
            <a:pPr>
              <a:defRPr/>
            </a:pPr>
            <a:fld id="{B4F5CD1C-0E50-4D66-AF9C-608CC5599945}" type="slidenum">
              <a:rPr lang="hr-HR" smtClean="0"/>
              <a:pPr>
                <a:defRPr/>
              </a:pPr>
              <a:t>14</a:t>
            </a:fld>
            <a:endParaRPr lang="hr-HR"/>
          </a:p>
        </p:txBody>
      </p:sp>
      <p:sp>
        <p:nvSpPr>
          <p:cNvPr id="5" name="Rectangle 2"/>
          <p:cNvSpPr>
            <a:spLocks noGrp="1" noChangeArrowheads="1"/>
          </p:cNvSpPr>
          <p:nvPr>
            <p:ph type="title"/>
          </p:nvPr>
        </p:nvSpPr>
        <p:spPr>
          <a:xfrm>
            <a:off x="323850" y="0"/>
            <a:ext cx="7966075" cy="1508125"/>
          </a:xfrm>
        </p:spPr>
        <p:txBody>
          <a:bodyPr>
            <a:normAutofit/>
          </a:bodyPr>
          <a:lstStyle/>
          <a:p>
            <a:pPr eaLnBrk="1" hangingPunct="1"/>
            <a:r>
              <a:rPr lang="hr-HR" b="1" dirty="0"/>
              <a:t>POSEBAN </a:t>
            </a:r>
            <a:r>
              <a:rPr lang="hr-HR" b="1" dirty="0" smtClean="0"/>
              <a:t>ELEMENT</a:t>
            </a:r>
            <a:endParaRPr lang="hr-HR" b="1" dirty="0"/>
          </a:p>
        </p:txBody>
      </p:sp>
      <p:sp>
        <p:nvSpPr>
          <p:cNvPr id="2" name="Pravokutnik 1"/>
          <p:cNvSpPr/>
          <p:nvPr/>
        </p:nvSpPr>
        <p:spPr>
          <a:xfrm>
            <a:off x="370994" y="1307433"/>
            <a:ext cx="7871786" cy="954107"/>
          </a:xfrm>
          <a:prstGeom prst="rect">
            <a:avLst/>
          </a:prstGeom>
        </p:spPr>
        <p:txBody>
          <a:bodyPr wrap="square">
            <a:spAutoFit/>
          </a:bodyPr>
          <a:lstStyle/>
          <a:p>
            <a:r>
              <a:rPr lang="hr-HR" sz="2800" dirty="0" smtClean="0">
                <a:latin typeface="Arial Narrow" panose="020B0606020202030204" pitchFamily="34" charset="0"/>
              </a:rPr>
              <a:t>Pravo prednosti (1 dodatan bod) u slučaju dva kandidata s istim brojem bodova ima:</a:t>
            </a:r>
            <a:endParaRPr lang="hr-HR" sz="2800" dirty="0">
              <a:latin typeface="Arial Narrow" panose="020B0606020202030204" pitchFamily="34" charset="0"/>
            </a:endParaRPr>
          </a:p>
        </p:txBody>
      </p:sp>
    </p:spTree>
    <p:extLst>
      <p:ext uri="{BB962C8B-B14F-4D97-AF65-F5344CB8AC3E}">
        <p14:creationId xmlns:p14="http://schemas.microsoft.com/office/powerpoint/2010/main" val="1541737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23528" y="0"/>
            <a:ext cx="7967158" cy="1508479"/>
          </a:xfrm>
        </p:spPr>
        <p:txBody>
          <a:bodyPr>
            <a:noAutofit/>
          </a:bodyPr>
          <a:lstStyle/>
          <a:p>
            <a:r>
              <a:rPr lang="hr-HR" sz="3600" dirty="0">
                <a:solidFill>
                  <a:srgbClr val="002060"/>
                </a:solidFill>
              </a:rPr>
              <a:t>DOKUMENTACIJA KOJA SE učitava u sustav:</a:t>
            </a:r>
          </a:p>
        </p:txBody>
      </p:sp>
      <p:sp>
        <p:nvSpPr>
          <p:cNvPr id="8195" name="Rectangle 3"/>
          <p:cNvSpPr>
            <a:spLocks noGrp="1" noChangeArrowheads="1"/>
          </p:cNvSpPr>
          <p:nvPr>
            <p:ph idx="1"/>
          </p:nvPr>
        </p:nvSpPr>
        <p:spPr>
          <a:xfrm>
            <a:off x="180594" y="764704"/>
            <a:ext cx="8782812" cy="6093296"/>
          </a:xfrm>
        </p:spPr>
        <p:txBody>
          <a:bodyPr>
            <a:normAutofit fontScale="85000" lnSpcReduction="20000"/>
          </a:bodyPr>
          <a:lstStyle/>
          <a:p>
            <a:pPr eaLnBrk="1" hangingPunct="1"/>
            <a:endParaRPr lang="hr-HR" sz="3300" dirty="0"/>
          </a:p>
          <a:p>
            <a:pPr marL="624078" indent="-514350">
              <a:buFont typeface="+mj-lt"/>
              <a:buAutoNum type="arabicPeriod"/>
            </a:pPr>
            <a:r>
              <a:rPr lang="hr-HR" sz="2800" b="1" dirty="0">
                <a:solidFill>
                  <a:srgbClr val="0070C0"/>
                </a:solidFill>
                <a:latin typeface="Arial Narrow" panose="020B0606020202030204" pitchFamily="34" charset="0"/>
              </a:rPr>
              <a:t>Kandidat sa zdravstvenim teškoćama</a:t>
            </a:r>
            <a:endParaRPr lang="hr-HR" sz="2800" dirty="0">
              <a:latin typeface="Arial Narrow" panose="020B0606020202030204" pitchFamily="34" charset="0"/>
            </a:endParaRPr>
          </a:p>
          <a:p>
            <a:pPr marL="1172718" lvl="2" indent="-514350"/>
            <a:r>
              <a:rPr lang="hr-HR" altLang="sr-Latn-RS" sz="2800" dirty="0">
                <a:latin typeface="Arial Narrow" panose="020B0606020202030204" pitchFamily="34" charset="0"/>
              </a:rPr>
              <a:t>rješenje ureda o primjerenom obliku obrazovanja</a:t>
            </a:r>
          </a:p>
          <a:p>
            <a:pPr marL="1172718" lvl="2" indent="-514350"/>
            <a:r>
              <a:rPr lang="hr-HR" altLang="sr-Latn-RS" sz="2800" dirty="0">
                <a:latin typeface="Arial Narrow" panose="020B0606020202030204" pitchFamily="34" charset="0"/>
              </a:rPr>
              <a:t>stručno mišljenje Službe za profesionalno usmjeravanje HZZ o sposobnostima i motivaciji </a:t>
            </a:r>
            <a:r>
              <a:rPr lang="hr-HR" altLang="sr-Latn-RS" sz="2800" dirty="0" err="1">
                <a:latin typeface="Arial Narrow" panose="020B0606020202030204" pitchFamily="34" charset="0"/>
              </a:rPr>
              <a:t>uč</a:t>
            </a:r>
            <a:r>
              <a:rPr lang="hr-HR" altLang="sr-Latn-RS" sz="2800" dirty="0">
                <a:latin typeface="Arial Narrow" panose="020B0606020202030204" pitchFamily="34" charset="0"/>
              </a:rPr>
              <a:t>. za, </a:t>
            </a:r>
            <a:r>
              <a:rPr lang="hr-HR" altLang="sr-Latn-RS" sz="2800" dirty="0">
                <a:solidFill>
                  <a:srgbClr val="FF0000"/>
                </a:solidFill>
                <a:latin typeface="Arial Narrow" panose="020B0606020202030204" pitchFamily="34" charset="0"/>
              </a:rPr>
              <a:t>u pravilu 6, a najmanje 3 primjerena programa</a:t>
            </a:r>
            <a:r>
              <a:rPr lang="hr-HR" altLang="sr-Latn-RS" sz="2800" dirty="0">
                <a:latin typeface="Arial Narrow" panose="020B0606020202030204" pitchFamily="34" charset="0"/>
              </a:rPr>
              <a:t> obrazovanja izdanog na temelju stručnog mišljenje nadležnog školskog liječnika i specijalističke medicinske dokumentacije</a:t>
            </a:r>
            <a:endParaRPr lang="hr-HR" sz="3300" dirty="0">
              <a:latin typeface="Arial Narrow" panose="020B0606020202030204" pitchFamily="34" charset="0"/>
            </a:endParaRPr>
          </a:p>
          <a:p>
            <a:pPr marL="624078" indent="-514350">
              <a:buFont typeface="+mj-lt"/>
              <a:buAutoNum type="arabicPeriod"/>
            </a:pPr>
            <a:r>
              <a:rPr lang="pl-PL" sz="2800" dirty="0">
                <a:latin typeface="Arial Narrow" panose="020B0606020202030204" pitchFamily="34" charset="0"/>
              </a:rPr>
              <a:t>Kandidat kojemu je </a:t>
            </a:r>
            <a:r>
              <a:rPr lang="pl-PL" sz="2800" b="1" dirty="0">
                <a:solidFill>
                  <a:srgbClr val="0070C0"/>
                </a:solidFill>
                <a:latin typeface="Arial Narrow" panose="020B0606020202030204" pitchFamily="34" charset="0"/>
              </a:rPr>
              <a:t>jedan roditelj preminuo</a:t>
            </a:r>
          </a:p>
          <a:p>
            <a:pPr marL="1172718" lvl="2" indent="-514350"/>
            <a:r>
              <a:rPr lang="hr-HR" altLang="sr-Latn-RS" sz="2800" dirty="0">
                <a:latin typeface="Arial Narrow" panose="020B0606020202030204" pitchFamily="34" charset="0"/>
              </a:rPr>
              <a:t>isprava iz Matice umrlih ili smrtni list</a:t>
            </a:r>
            <a:endParaRPr lang="hr-HR" sz="2800" b="1" dirty="0">
              <a:solidFill>
                <a:srgbClr val="0070C0"/>
              </a:solidFill>
              <a:latin typeface="Arial Narrow" panose="020B0606020202030204" pitchFamily="34" charset="0"/>
            </a:endParaRPr>
          </a:p>
          <a:p>
            <a:pPr marL="624078" indent="-514350">
              <a:buFont typeface="+mj-lt"/>
              <a:buAutoNum type="arabicPeriod"/>
            </a:pPr>
            <a:r>
              <a:rPr lang="hr-HR" sz="2800" dirty="0">
                <a:latin typeface="Arial Narrow" panose="020B0606020202030204" pitchFamily="34" charset="0"/>
              </a:rPr>
              <a:t>Kandidat kojemu </a:t>
            </a:r>
            <a:r>
              <a:rPr lang="hr-HR" sz="2800" b="1" dirty="0">
                <a:solidFill>
                  <a:srgbClr val="0070C0"/>
                </a:solidFill>
                <a:latin typeface="Arial Narrow" panose="020B0606020202030204" pitchFamily="34" charset="0"/>
              </a:rPr>
              <a:t>jedan ili oba roditelja imaju dugotrajnu tešku bolest</a:t>
            </a:r>
          </a:p>
          <a:p>
            <a:pPr marL="1172718" lvl="2" indent="-514350"/>
            <a:r>
              <a:rPr lang="hr-HR" altLang="sr-Latn-RS" sz="2800" dirty="0">
                <a:latin typeface="Arial Narrow" panose="020B0606020202030204" pitchFamily="34" charset="0"/>
              </a:rPr>
              <a:t>potvrda obiteljskog liječnika ili liječnika specijalista</a:t>
            </a:r>
            <a:endParaRPr lang="hr-HR" sz="2800" b="1" dirty="0">
              <a:solidFill>
                <a:srgbClr val="0070C0"/>
              </a:solidFill>
              <a:latin typeface="Arial Narrow" panose="020B0606020202030204" pitchFamily="34" charset="0"/>
            </a:endParaRPr>
          </a:p>
          <a:p>
            <a:pPr marL="624078" indent="-514350">
              <a:buFont typeface="+mj-lt"/>
              <a:buAutoNum type="arabicPeriod"/>
            </a:pPr>
            <a:r>
              <a:rPr lang="hr-HR" sz="2800" dirty="0">
                <a:latin typeface="Arial Narrow" panose="020B0606020202030204" pitchFamily="34" charset="0"/>
              </a:rPr>
              <a:t>Kandidat kojemu su </a:t>
            </a:r>
            <a:r>
              <a:rPr lang="hr-HR" sz="2800" b="1" dirty="0">
                <a:solidFill>
                  <a:srgbClr val="0070C0"/>
                </a:solidFill>
                <a:latin typeface="Arial Narrow" panose="020B0606020202030204" pitchFamily="34" charset="0"/>
              </a:rPr>
              <a:t>dugotrajno nezaposlena oba roditelja</a:t>
            </a:r>
          </a:p>
          <a:p>
            <a:pPr marL="1172718" lvl="2" indent="-514350"/>
            <a:r>
              <a:rPr lang="hr-HR" sz="2800" dirty="0">
                <a:latin typeface="Arial Narrow" panose="020B0606020202030204" pitchFamily="34" charset="0"/>
              </a:rPr>
              <a:t>potvrda HZZ-a</a:t>
            </a:r>
          </a:p>
          <a:p>
            <a:pPr marL="624078" indent="-514350">
              <a:buFont typeface="+mj-lt"/>
              <a:buAutoNum type="arabicPeriod"/>
            </a:pPr>
            <a:r>
              <a:rPr lang="hr-HR" sz="2800" dirty="0">
                <a:latin typeface="Arial Narrow" panose="020B0606020202030204" pitchFamily="34" charset="0"/>
              </a:rPr>
              <a:t>Kandidat koji ima </a:t>
            </a:r>
            <a:r>
              <a:rPr lang="hr-HR" sz="2800" b="1" dirty="0">
                <a:solidFill>
                  <a:srgbClr val="0070C0"/>
                </a:solidFill>
                <a:latin typeface="Arial Narrow" panose="020B0606020202030204" pitchFamily="34" charset="0"/>
              </a:rPr>
              <a:t>samohranog roditelja korisnika socijalne skrbi</a:t>
            </a:r>
          </a:p>
          <a:p>
            <a:pPr marL="1172718" lvl="2" indent="-514350"/>
            <a:r>
              <a:rPr lang="hr-HR" sz="2800" dirty="0">
                <a:latin typeface="Arial Narrow" panose="020B0606020202030204" pitchFamily="34" charset="0"/>
              </a:rPr>
              <a:t>potvrda Hrvatskog zavoda za socijalni rad</a:t>
            </a:r>
          </a:p>
          <a:p>
            <a:pPr marL="624078" indent="-514350">
              <a:buFont typeface="+mj-lt"/>
              <a:buAutoNum type="arabicPeriod"/>
            </a:pPr>
            <a:endParaRPr lang="hr-HR" sz="2800" dirty="0">
              <a:solidFill>
                <a:srgbClr val="00B050"/>
              </a:solidFill>
            </a:endParaRPr>
          </a:p>
        </p:txBody>
      </p:sp>
      <p:sp>
        <p:nvSpPr>
          <p:cNvPr id="4" name="Rezervirano mjesto broja slajda 3"/>
          <p:cNvSpPr>
            <a:spLocks noGrp="1"/>
          </p:cNvSpPr>
          <p:nvPr>
            <p:ph type="sldNum" sz="quarter" idx="12"/>
          </p:nvPr>
        </p:nvSpPr>
        <p:spPr/>
        <p:txBody>
          <a:bodyPr/>
          <a:lstStyle/>
          <a:p>
            <a:pPr>
              <a:defRPr/>
            </a:pPr>
            <a:fld id="{B4F5CD1C-0E50-4D66-AF9C-608CC5599945}" type="slidenum">
              <a:rPr lang="hr-HR" smtClean="0"/>
              <a:pPr>
                <a:defRPr/>
              </a:pPr>
              <a:t>15</a:t>
            </a:fld>
            <a:endParaRPr lang="hr-HR"/>
          </a:p>
        </p:txBody>
      </p:sp>
    </p:spTree>
    <p:extLst>
      <p:ext uri="{BB962C8B-B14F-4D97-AF65-F5344CB8AC3E}">
        <p14:creationId xmlns:p14="http://schemas.microsoft.com/office/powerpoint/2010/main" val="3226535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40989" y="268466"/>
            <a:ext cx="8568952" cy="1144310"/>
          </a:xfrm>
        </p:spPr>
        <p:txBody>
          <a:bodyPr>
            <a:noAutofit/>
          </a:bodyPr>
          <a:lstStyle/>
          <a:p>
            <a:r>
              <a:rPr lang="hr-HR" altLang="sr-Latn-RS" sz="4400" b="1" dirty="0"/>
              <a:t>BODOVANJE za TROGODIŠNJE ŠKOLE</a:t>
            </a:r>
            <a:endParaRPr lang="hr-HR" dirty="0">
              <a:solidFill>
                <a:srgbClr val="002060"/>
              </a:solidFill>
            </a:endParaRPr>
          </a:p>
        </p:txBody>
      </p:sp>
      <p:sp>
        <p:nvSpPr>
          <p:cNvPr id="4" name="Rezervirano mjesto broja slajda 3"/>
          <p:cNvSpPr>
            <a:spLocks noGrp="1"/>
          </p:cNvSpPr>
          <p:nvPr>
            <p:ph type="sldNum" sz="quarter" idx="12"/>
          </p:nvPr>
        </p:nvSpPr>
        <p:spPr/>
        <p:txBody>
          <a:bodyPr/>
          <a:lstStyle/>
          <a:p>
            <a:pPr>
              <a:defRPr/>
            </a:pPr>
            <a:fld id="{B4F5CD1C-0E50-4D66-AF9C-608CC5599945}" type="slidenum">
              <a:rPr lang="hr-HR" smtClean="0"/>
              <a:pPr>
                <a:defRPr/>
              </a:pPr>
              <a:t>16</a:t>
            </a:fld>
            <a:endParaRPr lang="hr-HR"/>
          </a:p>
        </p:txBody>
      </p:sp>
      <p:sp>
        <p:nvSpPr>
          <p:cNvPr id="2" name="Pravokutnik 1">
            <a:extLst>
              <a:ext uri="{FF2B5EF4-FFF2-40B4-BE49-F238E27FC236}">
                <a16:creationId xmlns:a16="http://schemas.microsoft.com/office/drawing/2014/main" xmlns="" id="{407389E5-7EBB-47AF-A2CC-9A0F71383402}"/>
              </a:ext>
            </a:extLst>
          </p:cNvPr>
          <p:cNvSpPr/>
          <p:nvPr/>
        </p:nvSpPr>
        <p:spPr>
          <a:xfrm>
            <a:off x="287524" y="1412776"/>
            <a:ext cx="8568952" cy="5350952"/>
          </a:xfrm>
          <a:prstGeom prst="rect">
            <a:avLst/>
          </a:prstGeom>
        </p:spPr>
        <p:txBody>
          <a:bodyPr wrap="square">
            <a:spAutoFit/>
          </a:bodyPr>
          <a:lstStyle/>
          <a:p>
            <a:r>
              <a:rPr lang="hr-HR" altLang="sr-Latn-RS" sz="2400" dirty="0">
                <a:latin typeface="Arial Narrow" panose="020B0606020202030204" pitchFamily="34" charset="0"/>
              </a:rPr>
              <a:t>Izbor kandidata vrši se na temelju:</a:t>
            </a:r>
          </a:p>
          <a:p>
            <a:pPr marL="342900" indent="-342900">
              <a:buFont typeface="Arial" panose="020B0604020202020204" pitchFamily="34" charset="0"/>
              <a:buChar char="•"/>
            </a:pPr>
            <a:r>
              <a:rPr lang="hr-HR" altLang="sr-Latn-RS" sz="2400" dirty="0">
                <a:latin typeface="Arial Narrow" panose="020B0606020202030204" pitchFamily="34" charset="0"/>
              </a:rPr>
              <a:t>zajedničkih, posebnih i dodatnih elemenata vrednovanja</a:t>
            </a:r>
          </a:p>
          <a:p>
            <a:pPr marL="342900" indent="-342900">
              <a:buFont typeface="Arial" panose="020B0604020202020204" pitchFamily="34" charset="0"/>
              <a:buChar char="•"/>
            </a:pPr>
            <a:r>
              <a:rPr lang="hr-HR" altLang="sr-Latn-RS" sz="2400" u="sng" dirty="0">
                <a:latin typeface="Arial Narrow" panose="020B0606020202030204" pitchFamily="34" charset="0"/>
              </a:rPr>
              <a:t>zdravstvene sposobnosti kandidata za obavljanje poslova</a:t>
            </a:r>
            <a:r>
              <a:rPr lang="hr-HR" altLang="sr-Latn-RS" sz="2400" dirty="0">
                <a:latin typeface="Arial Narrow" panose="020B0606020202030204" pitchFamily="34" charset="0"/>
              </a:rPr>
              <a:t>.</a:t>
            </a:r>
          </a:p>
          <a:p>
            <a:endParaRPr lang="hr-HR" altLang="sr-Latn-RS" sz="2000" b="1" i="1" u="sng" dirty="0">
              <a:solidFill>
                <a:srgbClr val="002060"/>
              </a:solidFill>
              <a:latin typeface="Arial Narrow" panose="020B0606020202030204" pitchFamily="34" charset="0"/>
            </a:endParaRPr>
          </a:p>
          <a:p>
            <a:r>
              <a:rPr lang="hr-HR" altLang="sr-Latn-RS" sz="2000" b="1" i="1" u="sng" dirty="0">
                <a:solidFill>
                  <a:srgbClr val="002060"/>
                </a:solidFill>
                <a:latin typeface="Arial Narrow" panose="020B0606020202030204" pitchFamily="34" charset="0"/>
              </a:rPr>
              <a:t>Jedinstveni popis zdravstvenih kontraindikacija srednjoškolskih obrazovnih programa u svrhu upisa u I. razred srednje škole, 2014.</a:t>
            </a:r>
            <a:endParaRPr lang="hr-HR" altLang="sr-Latn-RS" sz="2000" b="1" dirty="0">
              <a:solidFill>
                <a:srgbClr val="002060"/>
              </a:solidFill>
              <a:latin typeface="Arial Narrow" panose="020B0606020202030204" pitchFamily="34" charset="0"/>
            </a:endParaRPr>
          </a:p>
          <a:p>
            <a:endParaRPr lang="hr-HR" altLang="sr-Latn-RS" sz="2400" dirty="0">
              <a:latin typeface="Arial Narrow" panose="020B0606020202030204" pitchFamily="34" charset="0"/>
            </a:endParaRPr>
          </a:p>
          <a:p>
            <a:r>
              <a:rPr lang="hr-HR" altLang="sr-Latn-RS" sz="2400" dirty="0">
                <a:latin typeface="Arial Narrow" panose="020B0606020202030204" pitchFamily="34" charset="0"/>
              </a:rPr>
              <a:t>Nakon objave konačnih ljestvica obavezno je u školu dostaviti</a:t>
            </a:r>
          </a:p>
          <a:p>
            <a:pPr marL="457200" indent="-457200">
              <a:buFont typeface="+mj-lt"/>
              <a:buAutoNum type="arabicPeriod"/>
            </a:pPr>
            <a:r>
              <a:rPr lang="hr-HR" altLang="sr-Latn-RS" sz="2400" dirty="0">
                <a:solidFill>
                  <a:srgbClr val="0070C0"/>
                </a:solidFill>
                <a:latin typeface="Arial Narrow" panose="020B0606020202030204" pitchFamily="34" charset="0"/>
              </a:rPr>
              <a:t>Liječničku svjedodžbu medicine rada </a:t>
            </a:r>
            <a:r>
              <a:rPr lang="hr-HR" altLang="sr-Latn-RS" sz="2000" dirty="0">
                <a:latin typeface="Arial Narrow" panose="020B0606020202030204" pitchFamily="34" charset="0"/>
              </a:rPr>
              <a:t>(besplatno za deficitarna zanimanja: kuhar, konobar, slastičar, mesar). Privremeno umjesto svjedodžbe moguće je priložiti i </a:t>
            </a:r>
            <a:r>
              <a:rPr lang="hr-HR" altLang="sr-Latn-RS" sz="2400" dirty="0">
                <a:solidFill>
                  <a:srgbClr val="0070C0"/>
                </a:solidFill>
                <a:latin typeface="Arial Narrow" panose="020B0606020202030204" pitchFamily="34" charset="0"/>
              </a:rPr>
              <a:t>Potvrdu školskog liječnika.</a:t>
            </a:r>
          </a:p>
          <a:p>
            <a:pPr marL="457200" indent="-457200">
              <a:buFont typeface="+mj-lt"/>
              <a:buAutoNum type="arabicPeriod"/>
            </a:pPr>
            <a:r>
              <a:rPr lang="hr-HR" altLang="sr-Latn-RS" sz="2400" dirty="0">
                <a:solidFill>
                  <a:srgbClr val="0070C0"/>
                </a:solidFill>
                <a:latin typeface="Arial Narrow" panose="020B0606020202030204" pitchFamily="34" charset="0"/>
              </a:rPr>
              <a:t>Ugovor o naukovanju </a:t>
            </a:r>
            <a:r>
              <a:rPr lang="hr-HR" altLang="sr-Latn-RS" sz="2000" dirty="0">
                <a:latin typeface="Arial Narrow" panose="020B0606020202030204" pitchFamily="34" charset="0"/>
              </a:rPr>
              <a:t>SŠ objavljuje popise za izvođenje praktične nastave</a:t>
            </a:r>
          </a:p>
          <a:p>
            <a:endParaRPr lang="hr-HR" altLang="sr-Latn-RS" sz="2400" dirty="0">
              <a:latin typeface="Arial Narrow" panose="020B0606020202030204" pitchFamily="34" charset="0"/>
            </a:endParaRPr>
          </a:p>
          <a:p>
            <a:pPr>
              <a:lnSpc>
                <a:spcPct val="120000"/>
              </a:lnSpc>
            </a:pPr>
            <a:r>
              <a:rPr lang="hr-HR" altLang="sr-Latn-RS" sz="2000" dirty="0">
                <a:solidFill>
                  <a:srgbClr val="FF0000"/>
                </a:solidFill>
                <a:latin typeface="Arial Narrow" panose="020B0606020202030204" pitchFamily="34" charset="0"/>
              </a:rPr>
              <a:t> ! </a:t>
            </a:r>
            <a:r>
              <a:rPr lang="hr-HR" altLang="sr-Latn-RS" sz="2000" dirty="0">
                <a:latin typeface="Arial Narrow" panose="020B0606020202030204" pitchFamily="34" charset="0"/>
              </a:rPr>
              <a:t>LIJEČNIK MOŽE IZDATI SAMO JEDNU POTVRDU, zato se izdaje nakon što se vidi da je kandidat ostvario uvjete za upis, tj. nakon objave konačne ljestvice poretka.</a:t>
            </a:r>
            <a:endParaRPr lang="hr-HR" altLang="sr-Latn-RS" dirty="0">
              <a:solidFill>
                <a:srgbClr val="00B0F0"/>
              </a:solidFill>
              <a:latin typeface="Arial Narrow" panose="020B0606020202030204" pitchFamily="34" charset="0"/>
            </a:endParaRPr>
          </a:p>
        </p:txBody>
      </p:sp>
    </p:spTree>
    <p:extLst>
      <p:ext uri="{BB962C8B-B14F-4D97-AF65-F5344CB8AC3E}">
        <p14:creationId xmlns:p14="http://schemas.microsoft.com/office/powerpoint/2010/main" val="1323119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98510" y="836712"/>
            <a:ext cx="8064896" cy="809371"/>
          </a:xfrm>
        </p:spPr>
        <p:txBody>
          <a:bodyPr>
            <a:noAutofit/>
          </a:bodyPr>
          <a:lstStyle/>
          <a:p>
            <a:r>
              <a:rPr lang="hr-HR" altLang="sr-Latn-RS" sz="4000" b="1" dirty="0"/>
              <a:t>programi likovne, glazbene i plesne umjetnosti i</a:t>
            </a:r>
            <a:br>
              <a:rPr lang="hr-HR" altLang="sr-Latn-RS" sz="4000" b="1" dirty="0"/>
            </a:br>
            <a:r>
              <a:rPr lang="hr-HR" altLang="sr-Latn-RS" sz="4000" b="1" dirty="0"/>
              <a:t>razredni odjeli za sportaše</a:t>
            </a:r>
            <a:endParaRPr lang="hr-HR" sz="4000" dirty="0">
              <a:solidFill>
                <a:srgbClr val="002060"/>
              </a:solidFill>
            </a:endParaRPr>
          </a:p>
        </p:txBody>
      </p:sp>
      <p:sp>
        <p:nvSpPr>
          <p:cNvPr id="4" name="Rezervirano mjesto broja slajda 3"/>
          <p:cNvSpPr>
            <a:spLocks noGrp="1"/>
          </p:cNvSpPr>
          <p:nvPr>
            <p:ph type="sldNum" sz="quarter" idx="12"/>
          </p:nvPr>
        </p:nvSpPr>
        <p:spPr/>
        <p:txBody>
          <a:bodyPr/>
          <a:lstStyle/>
          <a:p>
            <a:pPr>
              <a:defRPr/>
            </a:pPr>
            <a:fld id="{B4F5CD1C-0E50-4D66-AF9C-608CC5599945}" type="slidenum">
              <a:rPr lang="hr-HR" smtClean="0"/>
              <a:pPr>
                <a:defRPr/>
              </a:pPr>
              <a:t>17</a:t>
            </a:fld>
            <a:endParaRPr lang="hr-HR"/>
          </a:p>
        </p:txBody>
      </p:sp>
      <p:sp>
        <p:nvSpPr>
          <p:cNvPr id="3" name="Pravokutnik 2">
            <a:extLst>
              <a:ext uri="{FF2B5EF4-FFF2-40B4-BE49-F238E27FC236}">
                <a16:creationId xmlns:a16="http://schemas.microsoft.com/office/drawing/2014/main" xmlns="" id="{9E75F5FB-8A90-4EF3-ADF1-218975D11AB4}"/>
              </a:ext>
            </a:extLst>
          </p:cNvPr>
          <p:cNvSpPr/>
          <p:nvPr/>
        </p:nvSpPr>
        <p:spPr>
          <a:xfrm>
            <a:off x="446365" y="2435940"/>
            <a:ext cx="8251270" cy="3046988"/>
          </a:xfrm>
          <a:prstGeom prst="rect">
            <a:avLst/>
          </a:prstGeom>
        </p:spPr>
        <p:txBody>
          <a:bodyPr wrap="square">
            <a:spAutoFit/>
          </a:bodyPr>
          <a:lstStyle/>
          <a:p>
            <a:r>
              <a:rPr lang="hr-HR" altLang="sr-Latn-RS" sz="2400" b="1" dirty="0">
                <a:latin typeface="Arial Narrow" panose="020B0606020202030204" pitchFamily="34" charset="0"/>
              </a:rPr>
              <a:t>Boduje se:</a:t>
            </a:r>
            <a:r>
              <a:rPr lang="hr-HR" altLang="sr-Latn-RS" sz="2400" dirty="0">
                <a:latin typeface="Arial Narrow" panose="020B0606020202030204" pitchFamily="34" charset="0"/>
              </a:rPr>
              <a:t> </a:t>
            </a:r>
          </a:p>
          <a:p>
            <a:pPr marL="342900" indent="-342900">
              <a:buFont typeface="Arial" panose="020B0604020202020204" pitchFamily="34" charset="0"/>
              <a:buChar char="•"/>
            </a:pPr>
            <a:r>
              <a:rPr lang="hr-HR" altLang="sr-Latn-RS" sz="2400" dirty="0">
                <a:latin typeface="Arial Narrow" panose="020B0606020202030204" pitchFamily="34" charset="0"/>
              </a:rPr>
              <a:t>zajednički, dodatni i posebni element vrednovanja </a:t>
            </a:r>
          </a:p>
          <a:p>
            <a:pPr marL="342900" indent="-342900">
              <a:buFont typeface="Arial" panose="020B0604020202020204" pitchFamily="34" charset="0"/>
              <a:buChar char="•"/>
            </a:pPr>
            <a:r>
              <a:rPr lang="hr-HR" altLang="sr-Latn-RS" sz="2400" dirty="0">
                <a:latin typeface="Arial Narrow" panose="020B0606020202030204" pitchFamily="34" charset="0"/>
              </a:rPr>
              <a:t>postignuti uspjeh završnih razreda glazbene ili plesne škole</a:t>
            </a:r>
            <a:endParaRPr lang="hr-HR" altLang="sr-Latn-RS" sz="2400" dirty="0">
              <a:solidFill>
                <a:srgbClr val="00B0F0"/>
              </a:solidFill>
              <a:latin typeface="Arial Narrow" panose="020B0606020202030204" pitchFamily="34" charset="0"/>
            </a:endParaRPr>
          </a:p>
          <a:p>
            <a:pPr marL="342900" indent="-342900">
              <a:buFont typeface="Arial" panose="020B0604020202020204" pitchFamily="34" charset="0"/>
              <a:buChar char="•"/>
            </a:pPr>
            <a:r>
              <a:rPr lang="hr-HR" altLang="sr-Latn-RS" sz="2400" dirty="0">
                <a:latin typeface="Arial Narrow" panose="020B0606020202030204" pitchFamily="34" charset="0"/>
              </a:rPr>
              <a:t>rezultat ostvaren na prijemnom ispitu (na stranici Škole mjesto i vrijeme)</a:t>
            </a:r>
          </a:p>
          <a:p>
            <a:endParaRPr lang="hr-HR" altLang="sr-Latn-RS" sz="2400" dirty="0">
              <a:latin typeface="Arial Narrow" panose="020B0606020202030204" pitchFamily="34" charset="0"/>
            </a:endParaRPr>
          </a:p>
          <a:p>
            <a:pPr marL="342900" indent="-342900">
              <a:buFont typeface="Arial" panose="020B0604020202020204" pitchFamily="34" charset="0"/>
              <a:buChar char="•"/>
            </a:pPr>
            <a:r>
              <a:rPr lang="hr-HR" altLang="sr-Latn-RS" sz="2400" dirty="0">
                <a:latin typeface="Arial Narrow" panose="020B0606020202030204" pitchFamily="34" charset="0"/>
              </a:rPr>
              <a:t>pravo prijave za upis u </a:t>
            </a:r>
            <a:r>
              <a:rPr lang="hr-HR" altLang="sr-Latn-RS" sz="2400" dirty="0">
                <a:solidFill>
                  <a:srgbClr val="FF0000"/>
                </a:solidFill>
                <a:latin typeface="Arial Narrow" panose="020B0606020202030204" pitchFamily="34" charset="0"/>
              </a:rPr>
              <a:t>razredne odjele za sportaše</a:t>
            </a:r>
            <a:r>
              <a:rPr lang="hr-HR" altLang="sr-Latn-RS" sz="2400" dirty="0">
                <a:latin typeface="Arial Narrow" panose="020B0606020202030204" pitchFamily="34" charset="0"/>
              </a:rPr>
              <a:t> ima kandidat koji je uvršten na rang-listu određenog nacionalnog sportskog saveza</a:t>
            </a:r>
          </a:p>
        </p:txBody>
      </p:sp>
    </p:spTree>
    <p:extLst>
      <p:ext uri="{BB962C8B-B14F-4D97-AF65-F5344CB8AC3E}">
        <p14:creationId xmlns:p14="http://schemas.microsoft.com/office/powerpoint/2010/main" val="1705976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1D3F5AAC-0B0F-448B-9F5B-AAF996C19A30}"/>
              </a:ext>
            </a:extLst>
          </p:cNvPr>
          <p:cNvSpPr>
            <a:spLocks noGrp="1"/>
          </p:cNvSpPr>
          <p:nvPr>
            <p:ph type="title"/>
          </p:nvPr>
        </p:nvSpPr>
        <p:spPr>
          <a:xfrm>
            <a:off x="1191006" y="116632"/>
            <a:ext cx="7772400" cy="1609344"/>
          </a:xfrm>
        </p:spPr>
        <p:txBody>
          <a:bodyPr/>
          <a:lstStyle/>
          <a:p>
            <a:r>
              <a:rPr lang="hr-HR" dirty="0"/>
              <a:t>Važni datumi – redoviti učenici</a:t>
            </a:r>
          </a:p>
        </p:txBody>
      </p:sp>
      <p:sp>
        <p:nvSpPr>
          <p:cNvPr id="4" name="Rezervirano mjesto broja slajda 3">
            <a:extLst>
              <a:ext uri="{FF2B5EF4-FFF2-40B4-BE49-F238E27FC236}">
                <a16:creationId xmlns:a16="http://schemas.microsoft.com/office/drawing/2014/main" xmlns="" id="{13B26958-3B6A-4978-B5BF-BA321EC77300}"/>
              </a:ext>
            </a:extLst>
          </p:cNvPr>
          <p:cNvSpPr>
            <a:spLocks noGrp="1"/>
          </p:cNvSpPr>
          <p:nvPr>
            <p:ph type="sldNum" sz="quarter" idx="12"/>
          </p:nvPr>
        </p:nvSpPr>
        <p:spPr/>
        <p:txBody>
          <a:bodyPr/>
          <a:lstStyle/>
          <a:p>
            <a:pPr>
              <a:defRPr/>
            </a:pPr>
            <a:fld id="{B4F5CD1C-0E50-4D66-AF9C-608CC5599945}" type="slidenum">
              <a:rPr lang="hr-HR" smtClean="0"/>
              <a:pPr>
                <a:defRPr/>
              </a:pPr>
              <a:t>18</a:t>
            </a:fld>
            <a:endParaRPr lang="hr-HR"/>
          </a:p>
        </p:txBody>
      </p:sp>
      <p:pic>
        <p:nvPicPr>
          <p:cNvPr id="6" name="Slika 5">
            <a:extLst>
              <a:ext uri="{FF2B5EF4-FFF2-40B4-BE49-F238E27FC236}">
                <a16:creationId xmlns:a16="http://schemas.microsoft.com/office/drawing/2014/main" xmlns="" id="{B106A8F9-C89B-4573-AC8C-4D0108187527}"/>
              </a:ext>
            </a:extLst>
          </p:cNvPr>
          <p:cNvPicPr>
            <a:picLocks noChangeAspect="1"/>
          </p:cNvPicPr>
          <p:nvPr/>
        </p:nvPicPr>
        <p:blipFill>
          <a:blip r:embed="rId2"/>
          <a:stretch>
            <a:fillRect/>
          </a:stretch>
        </p:blipFill>
        <p:spPr>
          <a:xfrm>
            <a:off x="182733" y="1484784"/>
            <a:ext cx="8780673" cy="4431755"/>
          </a:xfrm>
          <a:prstGeom prst="rect">
            <a:avLst/>
          </a:prstGeom>
        </p:spPr>
      </p:pic>
    </p:spTree>
    <p:extLst>
      <p:ext uri="{BB962C8B-B14F-4D97-AF65-F5344CB8AC3E}">
        <p14:creationId xmlns:p14="http://schemas.microsoft.com/office/powerpoint/2010/main" val="3545178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DF49B0F6-7C73-48E9-9608-1BB0E4E8F799}"/>
              </a:ext>
            </a:extLst>
          </p:cNvPr>
          <p:cNvSpPr>
            <a:spLocks noGrp="1"/>
          </p:cNvSpPr>
          <p:nvPr>
            <p:ph type="title"/>
          </p:nvPr>
        </p:nvSpPr>
        <p:spPr>
          <a:xfrm>
            <a:off x="1547664" y="248650"/>
            <a:ext cx="7772400" cy="1609344"/>
          </a:xfrm>
        </p:spPr>
        <p:txBody>
          <a:bodyPr>
            <a:normAutofit fontScale="90000"/>
          </a:bodyPr>
          <a:lstStyle/>
          <a:p>
            <a:r>
              <a:rPr lang="hr-HR" b="1" dirty="0">
                <a:latin typeface="Arial Narrow" panose="020B0606020202030204" pitchFamily="34" charset="0"/>
                <a:cs typeface="Times New Roman" panose="02020603050405020304" pitchFamily="18" charset="0"/>
              </a:rPr>
              <a:t/>
            </a:r>
            <a:br>
              <a:rPr lang="hr-HR" b="1" dirty="0">
                <a:latin typeface="Arial Narrow" panose="020B0606020202030204" pitchFamily="34" charset="0"/>
                <a:cs typeface="Times New Roman" panose="02020603050405020304" pitchFamily="18" charset="0"/>
              </a:rPr>
            </a:br>
            <a:r>
              <a:rPr lang="hr-HR" b="1" dirty="0">
                <a:latin typeface="Arial Narrow" panose="020B0606020202030204" pitchFamily="34" charset="0"/>
                <a:cs typeface="Times New Roman" panose="02020603050405020304" pitchFamily="18" charset="0"/>
              </a:rPr>
              <a:t>1.korak: prijava u sustav</a:t>
            </a:r>
            <a:br>
              <a:rPr lang="hr-HR" b="1" dirty="0">
                <a:latin typeface="Arial Narrow" panose="020B0606020202030204" pitchFamily="34" charset="0"/>
                <a:cs typeface="Times New Roman" panose="02020603050405020304" pitchFamily="18" charset="0"/>
              </a:rPr>
            </a:br>
            <a:r>
              <a:rPr lang="hr-HR" b="1" dirty="0">
                <a:latin typeface="Arial Narrow" panose="020B0606020202030204" pitchFamily="34" charset="0"/>
                <a:cs typeface="Times New Roman" panose="02020603050405020304" pitchFamily="18" charset="0"/>
              </a:rPr>
              <a:t>               </a:t>
            </a:r>
            <a:r>
              <a:rPr lang="hr-HR" sz="2700" b="1" dirty="0">
                <a:solidFill>
                  <a:srgbClr val="FF0000"/>
                </a:solidFill>
                <a:latin typeface="Arial Narrow" panose="020B0606020202030204" pitchFamily="34" charset="0"/>
                <a:cs typeface="Times New Roman" panose="02020603050405020304" pitchFamily="18" charset="0"/>
              </a:rPr>
              <a:t>od 27.svibnja</a:t>
            </a:r>
            <a:endParaRPr lang="hr-HR" dirty="0">
              <a:solidFill>
                <a:srgbClr val="FF0000"/>
              </a:solidFill>
            </a:endParaRPr>
          </a:p>
        </p:txBody>
      </p:sp>
      <p:sp>
        <p:nvSpPr>
          <p:cNvPr id="3" name="Rezervirano mjesto sadržaja 2">
            <a:extLst>
              <a:ext uri="{FF2B5EF4-FFF2-40B4-BE49-F238E27FC236}">
                <a16:creationId xmlns:a16="http://schemas.microsoft.com/office/drawing/2014/main" xmlns="" id="{85C29047-998E-433C-B776-2DC5E82FF8FA}"/>
              </a:ext>
            </a:extLst>
          </p:cNvPr>
          <p:cNvSpPr>
            <a:spLocks noGrp="1"/>
          </p:cNvSpPr>
          <p:nvPr>
            <p:ph idx="1"/>
          </p:nvPr>
        </p:nvSpPr>
        <p:spPr>
          <a:xfrm>
            <a:off x="340643" y="2150326"/>
            <a:ext cx="8462714" cy="4459024"/>
          </a:xfrm>
        </p:spPr>
        <p:txBody>
          <a:bodyPr>
            <a:normAutofit lnSpcReduction="10000"/>
          </a:bodyPr>
          <a:lstStyle/>
          <a:p>
            <a:pPr>
              <a:lnSpc>
                <a:spcPct val="120000"/>
              </a:lnSpc>
            </a:pPr>
            <a:r>
              <a:rPr lang="hr-HR" sz="2400" dirty="0">
                <a:latin typeface="Arial Narrow" panose="020B0606020202030204" pitchFamily="34" charset="0"/>
                <a:cs typeface="Times New Roman" panose="02020603050405020304" pitchFamily="18" charset="0"/>
              </a:rPr>
              <a:t>Kandidati se prijavljuju u sustav </a:t>
            </a:r>
            <a:r>
              <a:rPr lang="hr-HR" sz="2400" b="1" dirty="0">
                <a:solidFill>
                  <a:srgbClr val="0070C0"/>
                </a:solidFill>
                <a:latin typeface="Arial Narrow" panose="020B0606020202030204" pitchFamily="34" charset="0"/>
                <a:cs typeface="Times New Roman" panose="02020603050405020304" pitchFamily="18" charset="0"/>
              </a:rPr>
              <a:t>upisi.hr</a:t>
            </a:r>
            <a:endParaRPr lang="hr-HR" sz="2200" dirty="0">
              <a:solidFill>
                <a:srgbClr val="0070C0"/>
              </a:solidFill>
              <a:latin typeface="Arial Narrow" panose="020B0606020202030204" pitchFamily="34" charset="0"/>
            </a:endParaRPr>
          </a:p>
          <a:p>
            <a:pPr>
              <a:lnSpc>
                <a:spcPct val="120000"/>
              </a:lnSpc>
            </a:pPr>
            <a:r>
              <a:rPr lang="hr-HR" sz="2200" dirty="0">
                <a:latin typeface="Arial Narrow" panose="020B0606020202030204" pitchFamily="34" charset="0"/>
              </a:rPr>
              <a:t>Kandidatima je za prijavu potrebno: </a:t>
            </a:r>
            <a:r>
              <a:rPr lang="hr-HR" sz="2200" b="1" dirty="0">
                <a:solidFill>
                  <a:srgbClr val="0070C0"/>
                </a:solidFill>
                <a:latin typeface="Arial Narrow" panose="020B0606020202030204" pitchFamily="34" charset="0"/>
              </a:rPr>
              <a:t>korisničko ime i lozinka (</a:t>
            </a:r>
            <a:r>
              <a:rPr lang="hr-HR" sz="2200" b="1" dirty="0" err="1">
                <a:solidFill>
                  <a:srgbClr val="0070C0"/>
                </a:solidFill>
                <a:latin typeface="Arial Narrow" panose="020B0606020202030204" pitchFamily="34" charset="0"/>
              </a:rPr>
              <a:t>carnet</a:t>
            </a:r>
            <a:r>
              <a:rPr lang="hr-HR" sz="2200" b="1" dirty="0">
                <a:solidFill>
                  <a:srgbClr val="0070C0"/>
                </a:solidFill>
                <a:latin typeface="Arial Narrow" panose="020B0606020202030204" pitchFamily="34" charset="0"/>
              </a:rPr>
              <a:t>)</a:t>
            </a:r>
          </a:p>
          <a:p>
            <a:pPr>
              <a:lnSpc>
                <a:spcPct val="120000"/>
              </a:lnSpc>
            </a:pPr>
            <a:r>
              <a:rPr lang="hr-HR" altLang="sr-Latn-RS" sz="2200" b="1" dirty="0">
                <a:latin typeface="Arial Narrow" panose="020B0606020202030204" pitchFamily="34" charset="0"/>
                <a:cs typeface="Times New Roman" panose="02020603050405020304" pitchFamily="18" charset="0"/>
              </a:rPr>
              <a:t>ZAJEDNIČKI DIO SUČELJA: </a:t>
            </a:r>
            <a:r>
              <a:rPr lang="hr-HR" altLang="sr-Latn-RS" sz="2200" dirty="0">
                <a:latin typeface="Arial Narrow" panose="020B0606020202030204" pitchFamily="34" charset="0"/>
                <a:cs typeface="Times New Roman" panose="02020603050405020304" pitchFamily="18" charset="0"/>
              </a:rPr>
              <a:t>Naslovnica, Škole i programi, </a:t>
            </a:r>
            <a:r>
              <a:rPr lang="hr-HR" altLang="sr-Latn-RS" sz="2200" b="1" u="sng" dirty="0">
                <a:latin typeface="Arial Narrow" panose="020B0606020202030204" pitchFamily="34" charset="0"/>
                <a:cs typeface="Times New Roman" panose="02020603050405020304" pitchFamily="18" charset="0"/>
              </a:rPr>
              <a:t>Moji podaci</a:t>
            </a:r>
            <a:r>
              <a:rPr lang="hr-HR" altLang="sr-Latn-RS" sz="2200" dirty="0">
                <a:latin typeface="Arial Narrow" panose="020B0606020202030204" pitchFamily="34" charset="0"/>
                <a:cs typeface="Times New Roman" panose="02020603050405020304" pitchFamily="18" charset="0"/>
              </a:rPr>
              <a:t>, Dodatni bodovi/prava prednosti, Moj odabir, Moj raspored, Moji rezultati, Moji prigovori</a:t>
            </a:r>
          </a:p>
          <a:p>
            <a:pPr>
              <a:lnSpc>
                <a:spcPct val="120000"/>
              </a:lnSpc>
            </a:pPr>
            <a:r>
              <a:rPr lang="hr-HR" altLang="sr-Latn-RS" sz="2200" b="1" dirty="0">
                <a:latin typeface="Arial Narrow" panose="020B0606020202030204" pitchFamily="34" charset="0"/>
                <a:cs typeface="Times New Roman" panose="02020603050405020304" pitchFamily="18" charset="0"/>
              </a:rPr>
              <a:t>PROVJERITI KARTICU „MOJI PODACI” </a:t>
            </a:r>
            <a:r>
              <a:rPr lang="hr-HR" altLang="sr-Latn-RS" sz="2200" dirty="0">
                <a:latin typeface="Arial Narrow" panose="020B0606020202030204" pitchFamily="34" charset="0"/>
                <a:cs typeface="Times New Roman" panose="02020603050405020304" pitchFamily="18" charset="0"/>
              </a:rPr>
              <a:t>- Osobni podaci i podaci za kontakt, Podaci o školovanju i završne ocjene po razredima i predmetima, Rezultati natjecanja, Sportovi – iskazuju svoj interes za upis u odjel za sportaše </a:t>
            </a:r>
            <a:r>
              <a:rPr lang="hr-HR" altLang="sr-Latn-RS" sz="2200" dirty="0">
                <a:latin typeface="Arial Narrow" panose="020B0606020202030204" pitchFamily="34" charset="0"/>
                <a:cs typeface="Times New Roman" panose="02020603050405020304" pitchFamily="18" charset="0"/>
                <a:sym typeface="Wingdings" panose="05000000000000000000" pitchFamily="2" charset="2"/>
              </a:rPr>
              <a:t> iz e-Matice, </a:t>
            </a:r>
            <a:r>
              <a:rPr lang="hr-HR" altLang="sr-Latn-RS" sz="2200" u="sng" dirty="0">
                <a:solidFill>
                  <a:srgbClr val="FF0000"/>
                </a:solidFill>
                <a:latin typeface="Arial Narrow" panose="020B0606020202030204" pitchFamily="34" charset="0"/>
                <a:cs typeface="Times New Roman" panose="02020603050405020304" pitchFamily="18" charset="0"/>
                <a:sym typeface="Wingdings" panose="05000000000000000000" pitchFamily="2" charset="2"/>
              </a:rPr>
              <a:t>prijaviti razredniku ako je neki podatak pogrešan!</a:t>
            </a:r>
            <a:endParaRPr lang="hr-HR" altLang="sr-Latn-RS" sz="2200" b="1" u="sng" dirty="0">
              <a:latin typeface="Arial Narrow" panose="020B0606020202030204" pitchFamily="34" charset="0"/>
              <a:cs typeface="Times New Roman" panose="02020603050405020304" pitchFamily="18" charset="0"/>
            </a:endParaRPr>
          </a:p>
          <a:p>
            <a:r>
              <a:rPr lang="hr-HR" altLang="sr-Latn-RS" sz="2200" dirty="0">
                <a:latin typeface="Arial Narrow" panose="020B0606020202030204" pitchFamily="34" charset="0"/>
                <a:cs typeface="Times New Roman" panose="02020603050405020304" pitchFamily="18" charset="0"/>
              </a:rPr>
              <a:t>pitanja o upisu</a:t>
            </a:r>
            <a:r>
              <a:rPr lang="hr-HR" altLang="sr-Latn-RS" sz="2200" b="1" dirty="0">
                <a:latin typeface="Arial Narrow" panose="020B0606020202030204" pitchFamily="34" charset="0"/>
                <a:cs typeface="Times New Roman" panose="02020603050405020304" pitchFamily="18" charset="0"/>
              </a:rPr>
              <a:t>: upisi-srednje@mzos.hr  </a:t>
            </a:r>
          </a:p>
          <a:p>
            <a:endParaRPr lang="hr-HR" dirty="0"/>
          </a:p>
        </p:txBody>
      </p:sp>
      <p:sp>
        <p:nvSpPr>
          <p:cNvPr id="4" name="Rezervirano mjesto broja slajda 3">
            <a:extLst>
              <a:ext uri="{FF2B5EF4-FFF2-40B4-BE49-F238E27FC236}">
                <a16:creationId xmlns:a16="http://schemas.microsoft.com/office/drawing/2014/main" xmlns="" id="{92CBC6B7-7251-46D3-AB44-E88E9DF7C3E5}"/>
              </a:ext>
            </a:extLst>
          </p:cNvPr>
          <p:cNvSpPr>
            <a:spLocks noGrp="1"/>
          </p:cNvSpPr>
          <p:nvPr>
            <p:ph type="sldNum" sz="quarter" idx="12"/>
          </p:nvPr>
        </p:nvSpPr>
        <p:spPr/>
        <p:txBody>
          <a:bodyPr/>
          <a:lstStyle/>
          <a:p>
            <a:pPr>
              <a:defRPr/>
            </a:pPr>
            <a:fld id="{B4F5CD1C-0E50-4D66-AF9C-608CC5599945}" type="slidenum">
              <a:rPr lang="hr-HR" smtClean="0"/>
              <a:pPr>
                <a:defRPr/>
              </a:pPr>
              <a:t>19</a:t>
            </a:fld>
            <a:endParaRPr lang="hr-HR"/>
          </a:p>
        </p:txBody>
      </p:sp>
    </p:spTree>
    <p:extLst>
      <p:ext uri="{BB962C8B-B14F-4D97-AF65-F5344CB8AC3E}">
        <p14:creationId xmlns:p14="http://schemas.microsoft.com/office/powerpoint/2010/main" val="303252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BCF38B70-7BA8-48D5-B9B6-1067BF0CC7D4}"/>
              </a:ext>
            </a:extLst>
          </p:cNvPr>
          <p:cNvSpPr>
            <a:spLocks noGrp="1"/>
          </p:cNvSpPr>
          <p:nvPr>
            <p:ph type="title"/>
          </p:nvPr>
        </p:nvSpPr>
        <p:spPr>
          <a:xfrm>
            <a:off x="611560" y="217730"/>
            <a:ext cx="7772400" cy="1609344"/>
          </a:xfrm>
        </p:spPr>
        <p:txBody>
          <a:bodyPr/>
          <a:lstStyle/>
          <a:p>
            <a:r>
              <a:rPr lang="hr-HR" dirty="0"/>
              <a:t>KAD ODRASTEM BIT ĆU…</a:t>
            </a:r>
          </a:p>
        </p:txBody>
      </p:sp>
      <p:sp>
        <p:nvSpPr>
          <p:cNvPr id="4" name="Rezervirano mjesto broja slajda 3">
            <a:extLst>
              <a:ext uri="{FF2B5EF4-FFF2-40B4-BE49-F238E27FC236}">
                <a16:creationId xmlns:a16="http://schemas.microsoft.com/office/drawing/2014/main" xmlns="" id="{3BFDD7FC-35E7-4672-A0C9-A41E7B4E07DB}"/>
              </a:ext>
            </a:extLst>
          </p:cNvPr>
          <p:cNvSpPr>
            <a:spLocks noGrp="1"/>
          </p:cNvSpPr>
          <p:nvPr>
            <p:ph type="sldNum" sz="quarter" idx="12"/>
          </p:nvPr>
        </p:nvSpPr>
        <p:spPr/>
        <p:txBody>
          <a:bodyPr/>
          <a:lstStyle/>
          <a:p>
            <a:pPr>
              <a:defRPr/>
            </a:pPr>
            <a:fld id="{B4F5CD1C-0E50-4D66-AF9C-608CC5599945}" type="slidenum">
              <a:rPr lang="hr-HR" smtClean="0"/>
              <a:pPr>
                <a:defRPr/>
              </a:pPr>
              <a:t>2</a:t>
            </a:fld>
            <a:endParaRPr lang="hr-HR"/>
          </a:p>
        </p:txBody>
      </p:sp>
      <p:pic>
        <p:nvPicPr>
          <p:cNvPr id="1026" name="Picture 2" descr="1">
            <a:extLst>
              <a:ext uri="{FF2B5EF4-FFF2-40B4-BE49-F238E27FC236}">
                <a16:creationId xmlns:a16="http://schemas.microsoft.com/office/drawing/2014/main" xmlns="" id="{9284DEE2-C862-4A2B-B764-BBD297EB31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689052"/>
            <a:ext cx="4896544" cy="5030926"/>
          </a:xfrm>
          <a:prstGeom prst="rect">
            <a:avLst/>
          </a:prstGeom>
          <a:noFill/>
          <a:extLst>
            <a:ext uri="{909E8E84-426E-40DD-AFC4-6F175D3DCCD1}">
              <a14:hiddenFill xmlns:a14="http://schemas.microsoft.com/office/drawing/2010/main">
                <a:solidFill>
                  <a:srgbClr val="FFFFFF"/>
                </a:solidFill>
              </a14:hiddenFill>
            </a:ext>
          </a:extLst>
        </p:spPr>
      </p:pic>
      <p:sp>
        <p:nvSpPr>
          <p:cNvPr id="8" name="Pravokutnik 7">
            <a:extLst>
              <a:ext uri="{FF2B5EF4-FFF2-40B4-BE49-F238E27FC236}">
                <a16:creationId xmlns:a16="http://schemas.microsoft.com/office/drawing/2014/main" xmlns="" id="{F2C2DB1D-E0E2-4B1C-9F6D-CE694B76DEE2}"/>
              </a:ext>
            </a:extLst>
          </p:cNvPr>
          <p:cNvSpPr/>
          <p:nvPr/>
        </p:nvSpPr>
        <p:spPr>
          <a:xfrm>
            <a:off x="-1116632" y="2093408"/>
            <a:ext cx="5510386" cy="4164153"/>
          </a:xfrm>
          <a:prstGeom prst="rect">
            <a:avLst/>
          </a:prstGeom>
        </p:spPr>
        <p:txBody>
          <a:bodyPr wrap="square">
            <a:spAutoFit/>
          </a:bodyPr>
          <a:lstStyle/>
          <a:p>
            <a:pPr algn="ctr">
              <a:lnSpc>
                <a:spcPct val="110000"/>
              </a:lnSpc>
            </a:pPr>
            <a:r>
              <a:rPr lang="hr-HR" sz="2800" dirty="0">
                <a:latin typeface="Arial Narrow" panose="020B0606020202030204" pitchFamily="34" charset="0"/>
                <a:cs typeface="Arial" panose="020B0604020202020204" pitchFamily="34" charset="0"/>
              </a:rPr>
              <a:t>o</a:t>
            </a:r>
            <a:r>
              <a:rPr lang="en-US" sz="2800" dirty="0" err="1">
                <a:latin typeface="Arial Narrow" panose="020B0606020202030204" pitchFamily="34" charset="0"/>
                <a:cs typeface="Arial" panose="020B0604020202020204" pitchFamily="34" charset="0"/>
              </a:rPr>
              <a:t>sobine</a:t>
            </a:r>
            <a:endParaRPr lang="hr-HR" sz="2800" dirty="0">
              <a:latin typeface="Arial Narrow" panose="020B0606020202030204" pitchFamily="34" charset="0"/>
              <a:cs typeface="Arial" panose="020B0604020202020204" pitchFamily="34" charset="0"/>
            </a:endParaRPr>
          </a:p>
          <a:p>
            <a:pPr algn="ctr">
              <a:lnSpc>
                <a:spcPct val="110000"/>
              </a:lnSpc>
            </a:pPr>
            <a:r>
              <a:rPr lang="en-US" sz="2800" dirty="0">
                <a:latin typeface="Arial Narrow" panose="020B0606020202030204" pitchFamily="34" charset="0"/>
                <a:cs typeface="Arial" panose="020B0604020202020204" pitchFamily="34" charset="0"/>
              </a:rPr>
              <a:t> </a:t>
            </a:r>
          </a:p>
          <a:p>
            <a:pPr algn="ctr">
              <a:lnSpc>
                <a:spcPct val="110000"/>
              </a:lnSpc>
            </a:pPr>
            <a:r>
              <a:rPr lang="en-US" sz="2800" dirty="0" err="1">
                <a:latin typeface="Arial Narrow" panose="020B0606020202030204" pitchFamily="34" charset="0"/>
                <a:cs typeface="Arial" panose="020B0604020202020204" pitchFamily="34" charset="0"/>
              </a:rPr>
              <a:t>sposobnosti</a:t>
            </a:r>
            <a:r>
              <a:rPr lang="en-US" sz="2800" dirty="0">
                <a:latin typeface="Arial Narrow" panose="020B0606020202030204" pitchFamily="34" charset="0"/>
                <a:cs typeface="Arial" panose="020B0604020202020204" pitchFamily="34" charset="0"/>
              </a:rPr>
              <a:t> </a:t>
            </a:r>
            <a:r>
              <a:rPr lang="en-US" sz="2800" dirty="0" err="1">
                <a:latin typeface="Arial Narrow" panose="020B0606020202030204" pitchFamily="34" charset="0"/>
                <a:cs typeface="Arial" panose="020B0604020202020204" pitchFamily="34" charset="0"/>
              </a:rPr>
              <a:t>i</a:t>
            </a:r>
            <a:r>
              <a:rPr lang="en-US" sz="2800" dirty="0">
                <a:latin typeface="Arial Narrow" panose="020B0606020202030204" pitchFamily="34" charset="0"/>
                <a:cs typeface="Arial" panose="020B0604020202020204" pitchFamily="34" charset="0"/>
              </a:rPr>
              <a:t> </a:t>
            </a:r>
            <a:r>
              <a:rPr lang="en-US" sz="2800" dirty="0" err="1">
                <a:latin typeface="Arial Narrow" panose="020B0606020202030204" pitchFamily="34" charset="0"/>
                <a:cs typeface="Arial" panose="020B0604020202020204" pitchFamily="34" charset="0"/>
              </a:rPr>
              <a:t>vještine</a:t>
            </a:r>
            <a:endParaRPr lang="hr-HR" sz="2800" dirty="0">
              <a:latin typeface="Arial Narrow" panose="020B0606020202030204" pitchFamily="34" charset="0"/>
              <a:cs typeface="Arial" panose="020B0604020202020204" pitchFamily="34" charset="0"/>
            </a:endParaRPr>
          </a:p>
          <a:p>
            <a:pPr algn="ctr">
              <a:lnSpc>
                <a:spcPct val="110000"/>
              </a:lnSpc>
            </a:pPr>
            <a:endParaRPr lang="hr-HR" sz="2800" dirty="0">
              <a:latin typeface="Arial Narrow" panose="020B0606020202030204" pitchFamily="34" charset="0"/>
              <a:cs typeface="Arial" panose="020B0604020202020204" pitchFamily="34" charset="0"/>
            </a:endParaRPr>
          </a:p>
          <a:p>
            <a:pPr algn="ctr">
              <a:lnSpc>
                <a:spcPct val="110000"/>
              </a:lnSpc>
            </a:pPr>
            <a:r>
              <a:rPr lang="hr-HR" sz="2800" dirty="0">
                <a:latin typeface="Arial Narrow" panose="020B0606020202030204" pitchFamily="34" charset="0"/>
                <a:cs typeface="Arial" panose="020B0604020202020204" pitchFamily="34" charset="0"/>
              </a:rPr>
              <a:t>v</a:t>
            </a:r>
            <a:r>
              <a:rPr lang="en-US" sz="2800" dirty="0" err="1">
                <a:latin typeface="Arial Narrow" panose="020B0606020202030204" pitchFamily="34" charset="0"/>
                <a:cs typeface="Arial" panose="020B0604020202020204" pitchFamily="34" charset="0"/>
              </a:rPr>
              <a:t>rijednosti</a:t>
            </a:r>
            <a:endParaRPr lang="hr-HR" sz="2800" dirty="0">
              <a:latin typeface="Arial Narrow" panose="020B0606020202030204" pitchFamily="34" charset="0"/>
              <a:cs typeface="Arial" panose="020B0604020202020204" pitchFamily="34" charset="0"/>
            </a:endParaRPr>
          </a:p>
          <a:p>
            <a:pPr algn="ctr">
              <a:lnSpc>
                <a:spcPct val="110000"/>
              </a:lnSpc>
            </a:pPr>
            <a:endParaRPr lang="en-US" sz="2800" dirty="0">
              <a:latin typeface="Arial Narrow" panose="020B0606020202030204" pitchFamily="34" charset="0"/>
              <a:cs typeface="Arial" panose="020B0604020202020204" pitchFamily="34" charset="0"/>
            </a:endParaRPr>
          </a:p>
          <a:p>
            <a:pPr algn="ctr">
              <a:lnSpc>
                <a:spcPct val="110000"/>
              </a:lnSpc>
            </a:pPr>
            <a:r>
              <a:rPr lang="hr-HR" sz="2800" dirty="0">
                <a:latin typeface="Arial Narrow" panose="020B0606020202030204" pitchFamily="34" charset="0"/>
                <a:cs typeface="Arial" panose="020B0604020202020204" pitchFamily="34" charset="0"/>
              </a:rPr>
              <a:t>i</a:t>
            </a:r>
            <a:r>
              <a:rPr lang="en-US" sz="2800" dirty="0" err="1">
                <a:latin typeface="Arial Narrow" panose="020B0606020202030204" pitchFamily="34" charset="0"/>
                <a:cs typeface="Arial" panose="020B0604020202020204" pitchFamily="34" charset="0"/>
              </a:rPr>
              <a:t>nteresi</a:t>
            </a:r>
            <a:endParaRPr lang="hr-HR" sz="2800" dirty="0">
              <a:latin typeface="Arial Narrow" panose="020B0606020202030204" pitchFamily="34" charset="0"/>
              <a:cs typeface="Arial" panose="020B0604020202020204" pitchFamily="34" charset="0"/>
            </a:endParaRPr>
          </a:p>
          <a:p>
            <a:pPr algn="ctr">
              <a:lnSpc>
                <a:spcPct val="110000"/>
              </a:lnSpc>
            </a:pPr>
            <a:endParaRPr lang="hr-HR" sz="2800" dirty="0">
              <a:latin typeface="Arial Narrow" panose="020B0606020202030204" pitchFamily="34" charset="0"/>
              <a:cs typeface="Arial" panose="020B0604020202020204" pitchFamily="34" charset="0"/>
            </a:endParaRPr>
          </a:p>
          <a:p>
            <a:pPr algn="ctr">
              <a:lnSpc>
                <a:spcPct val="110000"/>
              </a:lnSpc>
            </a:pPr>
            <a:endParaRPr lang="hr-HR" dirty="0">
              <a:latin typeface="Arial Narrow" panose="020B0606020202030204" pitchFamily="34" charset="0"/>
              <a:cs typeface="Arial" panose="020B0604020202020204" pitchFamily="34" charset="0"/>
            </a:endParaRPr>
          </a:p>
        </p:txBody>
      </p:sp>
      <p:sp>
        <p:nvSpPr>
          <p:cNvPr id="9" name="Pravokutnik 8">
            <a:extLst>
              <a:ext uri="{FF2B5EF4-FFF2-40B4-BE49-F238E27FC236}">
                <a16:creationId xmlns:a16="http://schemas.microsoft.com/office/drawing/2014/main" xmlns="" id="{7022154D-432C-474B-840D-E9EC7177BF1D}"/>
              </a:ext>
            </a:extLst>
          </p:cNvPr>
          <p:cNvSpPr/>
          <p:nvPr/>
        </p:nvSpPr>
        <p:spPr>
          <a:xfrm>
            <a:off x="5912335" y="2093408"/>
            <a:ext cx="3407345" cy="3855286"/>
          </a:xfrm>
          <a:prstGeom prst="rect">
            <a:avLst/>
          </a:prstGeom>
        </p:spPr>
        <p:txBody>
          <a:bodyPr wrap="square">
            <a:spAutoFit/>
          </a:bodyPr>
          <a:lstStyle/>
          <a:p>
            <a:pPr algn="ctr">
              <a:lnSpc>
                <a:spcPct val="110000"/>
              </a:lnSpc>
            </a:pPr>
            <a:r>
              <a:rPr lang="hr-HR" sz="2800" dirty="0">
                <a:latin typeface="Arial Narrow" panose="020B0606020202030204" pitchFamily="34" charset="0"/>
                <a:cs typeface="Arial" panose="020B0604020202020204" pitchFamily="34" charset="0"/>
              </a:rPr>
              <a:t>z</a:t>
            </a:r>
            <a:r>
              <a:rPr lang="en-US" sz="2800" dirty="0" err="1">
                <a:latin typeface="Arial Narrow" panose="020B0606020202030204" pitchFamily="34" charset="0"/>
                <a:cs typeface="Arial" panose="020B0604020202020204" pitchFamily="34" charset="0"/>
              </a:rPr>
              <a:t>dravlje</a:t>
            </a:r>
            <a:endParaRPr lang="hr-HR" sz="2800" dirty="0">
              <a:latin typeface="Arial Narrow" panose="020B0606020202030204" pitchFamily="34" charset="0"/>
              <a:cs typeface="Arial" panose="020B0604020202020204" pitchFamily="34" charset="0"/>
            </a:endParaRPr>
          </a:p>
          <a:p>
            <a:pPr algn="ctr">
              <a:lnSpc>
                <a:spcPct val="110000"/>
              </a:lnSpc>
            </a:pPr>
            <a:r>
              <a:rPr lang="en-US" sz="2800" dirty="0">
                <a:latin typeface="Arial Narrow" panose="020B0606020202030204" pitchFamily="34" charset="0"/>
                <a:cs typeface="Arial" panose="020B0604020202020204" pitchFamily="34" charset="0"/>
              </a:rPr>
              <a:t> </a:t>
            </a:r>
          </a:p>
          <a:p>
            <a:pPr algn="ctr">
              <a:lnSpc>
                <a:spcPct val="110000"/>
              </a:lnSpc>
            </a:pPr>
            <a:r>
              <a:rPr lang="en-US" sz="2800" dirty="0" err="1">
                <a:latin typeface="Arial Narrow" panose="020B0606020202030204" pitchFamily="34" charset="0"/>
                <a:cs typeface="Arial" panose="020B0604020202020204" pitchFamily="34" charset="0"/>
              </a:rPr>
              <a:t>radne</a:t>
            </a:r>
            <a:r>
              <a:rPr lang="en-US" sz="2800" dirty="0">
                <a:latin typeface="Arial Narrow" panose="020B0606020202030204" pitchFamily="34" charset="0"/>
                <a:cs typeface="Arial" panose="020B0604020202020204" pitchFamily="34" charset="0"/>
              </a:rPr>
              <a:t> </a:t>
            </a:r>
            <a:r>
              <a:rPr lang="en-US" sz="2800" dirty="0" err="1">
                <a:latin typeface="Arial Narrow" panose="020B0606020202030204" pitchFamily="34" charset="0"/>
                <a:cs typeface="Arial" panose="020B0604020202020204" pitchFamily="34" charset="0"/>
              </a:rPr>
              <a:t>navike</a:t>
            </a:r>
            <a:endParaRPr lang="hr-HR" sz="2800" dirty="0">
              <a:latin typeface="Arial Narrow" panose="020B0606020202030204" pitchFamily="34" charset="0"/>
              <a:cs typeface="Arial" panose="020B0604020202020204" pitchFamily="34" charset="0"/>
            </a:endParaRPr>
          </a:p>
          <a:p>
            <a:pPr algn="ctr">
              <a:lnSpc>
                <a:spcPct val="110000"/>
              </a:lnSpc>
            </a:pPr>
            <a:endParaRPr lang="hr-HR" sz="2800" dirty="0">
              <a:latin typeface="Arial Narrow" panose="020B0606020202030204" pitchFamily="34" charset="0"/>
              <a:cs typeface="Arial" panose="020B0604020202020204" pitchFamily="34" charset="0"/>
            </a:endParaRPr>
          </a:p>
          <a:p>
            <a:pPr algn="ctr">
              <a:lnSpc>
                <a:spcPct val="110000"/>
              </a:lnSpc>
            </a:pPr>
            <a:r>
              <a:rPr lang="en-US" sz="2800" dirty="0" err="1">
                <a:latin typeface="Arial Narrow" panose="020B0606020202030204" pitchFamily="34" charset="0"/>
                <a:cs typeface="Arial" panose="020B0604020202020204" pitchFamily="34" charset="0"/>
              </a:rPr>
              <a:t>obiteljske</a:t>
            </a:r>
            <a:r>
              <a:rPr lang="en-US" sz="2800" dirty="0">
                <a:latin typeface="Arial Narrow" panose="020B0606020202030204" pitchFamily="34" charset="0"/>
                <a:cs typeface="Arial" panose="020B0604020202020204" pitchFamily="34" charset="0"/>
              </a:rPr>
              <a:t> </a:t>
            </a:r>
            <a:r>
              <a:rPr lang="en-US" sz="2800" dirty="0" err="1">
                <a:latin typeface="Arial Narrow" panose="020B0606020202030204" pitchFamily="34" charset="0"/>
                <a:cs typeface="Arial" panose="020B0604020202020204" pitchFamily="34" charset="0"/>
              </a:rPr>
              <a:t>prilike</a:t>
            </a:r>
            <a:endParaRPr lang="hr-HR" sz="2800" dirty="0">
              <a:latin typeface="Arial Narrow" panose="020B0606020202030204" pitchFamily="34" charset="0"/>
              <a:cs typeface="Arial" panose="020B0604020202020204" pitchFamily="34" charset="0"/>
            </a:endParaRPr>
          </a:p>
          <a:p>
            <a:pPr algn="ctr">
              <a:lnSpc>
                <a:spcPct val="110000"/>
              </a:lnSpc>
            </a:pPr>
            <a:endParaRPr lang="hr-HR" sz="2800" dirty="0">
              <a:latin typeface="Arial Narrow" panose="020B0606020202030204" pitchFamily="34" charset="0"/>
              <a:cs typeface="Arial" panose="020B0604020202020204" pitchFamily="34" charset="0"/>
            </a:endParaRPr>
          </a:p>
          <a:p>
            <a:pPr algn="ctr">
              <a:lnSpc>
                <a:spcPct val="110000"/>
              </a:lnSpc>
            </a:pPr>
            <a:r>
              <a:rPr lang="en-US" sz="2800" dirty="0" err="1">
                <a:latin typeface="Arial Narrow" panose="020B0606020202030204" pitchFamily="34" charset="0"/>
                <a:cs typeface="Arial" panose="020B0604020202020204" pitchFamily="34" charset="0"/>
              </a:rPr>
              <a:t>mogućnosti</a:t>
            </a:r>
            <a:r>
              <a:rPr lang="en-US" sz="2800" dirty="0">
                <a:latin typeface="Arial Narrow" panose="020B0606020202030204" pitchFamily="34" charset="0"/>
                <a:cs typeface="Arial" panose="020B0604020202020204" pitchFamily="34" charset="0"/>
              </a:rPr>
              <a:t> za </a:t>
            </a:r>
            <a:r>
              <a:rPr lang="en-US" sz="2800" dirty="0" err="1">
                <a:latin typeface="Arial Narrow" panose="020B0606020202030204" pitchFamily="34" charset="0"/>
                <a:cs typeface="Arial" panose="020B0604020202020204" pitchFamily="34" charset="0"/>
              </a:rPr>
              <a:t>zapošljavanje</a:t>
            </a:r>
            <a:endParaRPr lang="hr-HR" sz="2000" dirty="0"/>
          </a:p>
        </p:txBody>
      </p:sp>
    </p:spTree>
    <p:extLst>
      <p:ext uri="{BB962C8B-B14F-4D97-AF65-F5344CB8AC3E}">
        <p14:creationId xmlns:p14="http://schemas.microsoft.com/office/powerpoint/2010/main" val="2408998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DF49B0F6-7C73-48E9-9608-1BB0E4E8F799}"/>
              </a:ext>
            </a:extLst>
          </p:cNvPr>
          <p:cNvSpPr>
            <a:spLocks noGrp="1"/>
          </p:cNvSpPr>
          <p:nvPr>
            <p:ph type="title"/>
          </p:nvPr>
        </p:nvSpPr>
        <p:spPr>
          <a:xfrm>
            <a:off x="611560" y="260648"/>
            <a:ext cx="7708301" cy="1609344"/>
          </a:xfrm>
        </p:spPr>
        <p:txBody>
          <a:bodyPr>
            <a:normAutofit fontScale="90000"/>
          </a:bodyPr>
          <a:lstStyle/>
          <a:p>
            <a:pPr algn="ctr"/>
            <a:r>
              <a:rPr lang="hr-HR" sz="3600" b="1" dirty="0">
                <a:latin typeface="Arial Narrow" panose="020B0606020202030204" pitchFamily="34" charset="0"/>
                <a:cs typeface="Times New Roman" panose="02020603050405020304" pitchFamily="18" charset="0"/>
              </a:rPr>
              <a:t/>
            </a:r>
            <a:br>
              <a:rPr lang="hr-HR" sz="3600" b="1" dirty="0">
                <a:latin typeface="Arial Narrow" panose="020B0606020202030204" pitchFamily="34" charset="0"/>
                <a:cs typeface="Times New Roman" panose="02020603050405020304" pitchFamily="18" charset="0"/>
              </a:rPr>
            </a:br>
            <a:r>
              <a:rPr lang="hr-HR" sz="3600" b="1" dirty="0">
                <a:latin typeface="Arial Narrow" panose="020B0606020202030204" pitchFamily="34" charset="0"/>
                <a:cs typeface="Times New Roman" panose="02020603050405020304" pitchFamily="18" charset="0"/>
              </a:rPr>
              <a:t>2.korak: UNOS DOKUMENATA ZA DODATNE BODOVE</a:t>
            </a:r>
            <a:br>
              <a:rPr lang="hr-HR" sz="3600" b="1" dirty="0">
                <a:latin typeface="Arial Narrow" panose="020B0606020202030204" pitchFamily="34" charset="0"/>
                <a:cs typeface="Times New Roman" panose="02020603050405020304" pitchFamily="18" charset="0"/>
              </a:rPr>
            </a:br>
            <a:r>
              <a:rPr lang="hr-HR" sz="4000" b="1" dirty="0">
                <a:latin typeface="Arial Narrow" panose="020B0606020202030204" pitchFamily="34" charset="0"/>
                <a:cs typeface="Times New Roman" panose="02020603050405020304" pitchFamily="18" charset="0"/>
              </a:rPr>
              <a:t>      </a:t>
            </a:r>
            <a:r>
              <a:rPr lang="hr-HR" sz="2700" b="1" dirty="0">
                <a:solidFill>
                  <a:srgbClr val="FF0000"/>
                </a:solidFill>
                <a:latin typeface="Arial Narrow" panose="020B0606020202030204" pitchFamily="34" charset="0"/>
                <a:cs typeface="Times New Roman" panose="02020603050405020304" pitchFamily="18" charset="0"/>
              </a:rPr>
              <a:t>OD 28. LIPNJA DO 04. SRPNJA</a:t>
            </a:r>
            <a:endParaRPr lang="hr-HR" dirty="0">
              <a:solidFill>
                <a:srgbClr val="FF0000"/>
              </a:solidFill>
            </a:endParaRPr>
          </a:p>
        </p:txBody>
      </p:sp>
      <p:sp>
        <p:nvSpPr>
          <p:cNvPr id="3" name="Rezervirano mjesto sadržaja 2">
            <a:extLst>
              <a:ext uri="{FF2B5EF4-FFF2-40B4-BE49-F238E27FC236}">
                <a16:creationId xmlns:a16="http://schemas.microsoft.com/office/drawing/2014/main" xmlns="" id="{85C29047-998E-433C-B776-2DC5E82FF8FA}"/>
              </a:ext>
            </a:extLst>
          </p:cNvPr>
          <p:cNvSpPr>
            <a:spLocks noGrp="1"/>
          </p:cNvSpPr>
          <p:nvPr>
            <p:ph idx="1"/>
          </p:nvPr>
        </p:nvSpPr>
        <p:spPr>
          <a:xfrm>
            <a:off x="340643" y="2276872"/>
            <a:ext cx="8462714" cy="4896544"/>
          </a:xfrm>
        </p:spPr>
        <p:txBody>
          <a:bodyPr>
            <a:normAutofit/>
          </a:bodyPr>
          <a:lstStyle/>
          <a:p>
            <a:r>
              <a:rPr lang="hr-HR" sz="2800" dirty="0">
                <a:latin typeface="Arial Narrow" panose="020B0606020202030204" pitchFamily="34" charset="0"/>
              </a:rPr>
              <a:t>Dostava dokumentacije (stručno mišljenje HZZ-a, dodatni bodovi)</a:t>
            </a:r>
          </a:p>
          <a:p>
            <a:pPr lvl="1"/>
            <a:r>
              <a:rPr lang="hr-HR" sz="2200" dirty="0">
                <a:latin typeface="Arial Narrow" panose="020B0606020202030204" pitchFamily="34" charset="0"/>
              </a:rPr>
              <a:t>Na kartici </a:t>
            </a:r>
            <a:r>
              <a:rPr lang="hr-HR" sz="2200" b="1" dirty="0">
                <a:solidFill>
                  <a:srgbClr val="0070C0"/>
                </a:solidFill>
                <a:latin typeface="Arial Narrow" panose="020B0606020202030204" pitchFamily="34" charset="0"/>
                <a:ea typeface="Times New Roman" panose="02020603050405020304" pitchFamily="18" charset="0"/>
                <a:cs typeface="Times New Roman" panose="02020603050405020304" pitchFamily="18" charset="0"/>
              </a:rPr>
              <a:t>DODATNI BODOVI/PRAVA PREDNOSTI </a:t>
            </a:r>
            <a:r>
              <a:rPr lang="hr-HR" sz="2200" dirty="0">
                <a:latin typeface="Arial Narrow" panose="020B0606020202030204" pitchFamily="34" charset="0"/>
              </a:rPr>
              <a:t>može se izabrati i označiti znakom </a:t>
            </a:r>
            <a:r>
              <a:rPr lang="hr-HR" sz="2200" dirty="0">
                <a:latin typeface="Arial Narrow" panose="020B0606020202030204" pitchFamily="34" charset="0"/>
                <a:sym typeface="Wingdings 2" panose="05020102010507070707" pitchFamily="18" charset="2"/>
              </a:rPr>
              <a:t></a:t>
            </a:r>
          </a:p>
          <a:p>
            <a:pPr lvl="2"/>
            <a:r>
              <a:rPr lang="hr-HR" sz="2200" b="1" dirty="0">
                <a:latin typeface="Arial Narrow" panose="020B0606020202030204" pitchFamily="34" charset="0"/>
              </a:rPr>
              <a:t>Želim da se podaci provjere automatski </a:t>
            </a:r>
            <a:r>
              <a:rPr lang="hr-HR" sz="2200" dirty="0">
                <a:latin typeface="Arial Narrow" panose="020B0606020202030204" pitchFamily="34" charset="0"/>
              </a:rPr>
              <a:t>(potrebna je </a:t>
            </a:r>
            <a:r>
              <a:rPr lang="hr-HR" sz="2200" b="1" dirty="0">
                <a:solidFill>
                  <a:srgbClr val="0070C0"/>
                </a:solidFill>
                <a:latin typeface="Arial Narrow" panose="020B0606020202030204" pitchFamily="34" charset="0"/>
              </a:rPr>
              <a:t>PRIVOLA</a:t>
            </a:r>
            <a:r>
              <a:rPr lang="hr-HR" sz="2200" dirty="0">
                <a:latin typeface="Arial Narrow" panose="020B0606020202030204" pitchFamily="34" charset="0"/>
              </a:rPr>
              <a:t> roditelja prijavljenog kroz sustav e-građanin – kartica </a:t>
            </a:r>
            <a:r>
              <a:rPr lang="hr-HR" sz="2200" b="1" dirty="0">
                <a:solidFill>
                  <a:srgbClr val="0070C0"/>
                </a:solidFill>
                <a:latin typeface="Arial Narrow" panose="020B0606020202030204" pitchFamily="34" charset="0"/>
              </a:rPr>
              <a:t>PRIVOLE</a:t>
            </a:r>
            <a:r>
              <a:rPr lang="hr-HR" sz="2200" dirty="0">
                <a:latin typeface="Arial Narrow" panose="020B0606020202030204" pitchFamily="34" charset="0"/>
              </a:rPr>
              <a:t>) – samo za neke podatke</a:t>
            </a:r>
          </a:p>
          <a:p>
            <a:pPr lvl="2"/>
            <a:r>
              <a:rPr lang="hr-HR" sz="2200" b="1" dirty="0">
                <a:latin typeface="Arial Narrow" panose="020B0606020202030204" pitchFamily="34" charset="0"/>
              </a:rPr>
              <a:t>Želim sam učitati dokument </a:t>
            </a:r>
            <a:r>
              <a:rPr lang="hr-HR" sz="2200" dirty="0">
                <a:latin typeface="Arial Narrow" panose="020B0606020202030204" pitchFamily="34" charset="0"/>
              </a:rPr>
              <a:t>(fotografirati ili skenirati dokument koji mora biti u PDF ili JPG formatu, kliknuti na znak spajalice i dodati dokument)</a:t>
            </a:r>
          </a:p>
          <a:p>
            <a:pPr lvl="2"/>
            <a:r>
              <a:rPr lang="hr-HR" sz="2200" b="1" dirty="0">
                <a:latin typeface="Arial Narrow" panose="020B0606020202030204" pitchFamily="34" charset="0"/>
              </a:rPr>
              <a:t>Želim da osnovna škola učita dokument</a:t>
            </a:r>
            <a:r>
              <a:rPr lang="hr-HR" sz="2200" dirty="0">
                <a:latin typeface="Arial Narrow" panose="020B0606020202030204" pitchFamily="34" charset="0"/>
              </a:rPr>
              <a:t> (potrebno je dokument dostaviti razredniku ili razrednici)</a:t>
            </a:r>
            <a:r>
              <a:rPr lang="hr-HR" sz="2200" dirty="0">
                <a:solidFill>
                  <a:srgbClr val="0070C0"/>
                </a:solidFill>
                <a:latin typeface="Arial Narrow" panose="020B0606020202030204" pitchFamily="34" charset="0"/>
              </a:rPr>
              <a:t> </a:t>
            </a:r>
          </a:p>
        </p:txBody>
      </p:sp>
      <p:sp>
        <p:nvSpPr>
          <p:cNvPr id="4" name="Rezervirano mjesto broja slajda 3">
            <a:extLst>
              <a:ext uri="{FF2B5EF4-FFF2-40B4-BE49-F238E27FC236}">
                <a16:creationId xmlns:a16="http://schemas.microsoft.com/office/drawing/2014/main" xmlns="" id="{92CBC6B7-7251-46D3-AB44-E88E9DF7C3E5}"/>
              </a:ext>
            </a:extLst>
          </p:cNvPr>
          <p:cNvSpPr>
            <a:spLocks noGrp="1"/>
          </p:cNvSpPr>
          <p:nvPr>
            <p:ph type="sldNum" sz="quarter" idx="12"/>
          </p:nvPr>
        </p:nvSpPr>
        <p:spPr/>
        <p:txBody>
          <a:bodyPr/>
          <a:lstStyle/>
          <a:p>
            <a:pPr>
              <a:defRPr/>
            </a:pPr>
            <a:fld id="{B4F5CD1C-0E50-4D66-AF9C-608CC5599945}" type="slidenum">
              <a:rPr lang="hr-HR" smtClean="0"/>
              <a:pPr>
                <a:defRPr/>
              </a:pPr>
              <a:t>20</a:t>
            </a:fld>
            <a:endParaRPr lang="hr-HR"/>
          </a:p>
        </p:txBody>
      </p:sp>
    </p:spTree>
    <p:extLst>
      <p:ext uri="{BB962C8B-B14F-4D97-AF65-F5344CB8AC3E}">
        <p14:creationId xmlns:p14="http://schemas.microsoft.com/office/powerpoint/2010/main" val="3963215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DF49B0F6-7C73-48E9-9608-1BB0E4E8F799}"/>
              </a:ext>
            </a:extLst>
          </p:cNvPr>
          <p:cNvSpPr>
            <a:spLocks noGrp="1"/>
          </p:cNvSpPr>
          <p:nvPr>
            <p:ph type="title"/>
          </p:nvPr>
        </p:nvSpPr>
        <p:spPr>
          <a:xfrm>
            <a:off x="328843" y="253460"/>
            <a:ext cx="9165640" cy="1609344"/>
          </a:xfrm>
        </p:spPr>
        <p:txBody>
          <a:bodyPr>
            <a:normAutofit fontScale="90000"/>
          </a:bodyPr>
          <a:lstStyle/>
          <a:p>
            <a:r>
              <a:rPr lang="hr-HR" b="1" dirty="0">
                <a:latin typeface="Arial Narrow" panose="020B0606020202030204" pitchFamily="34" charset="0"/>
                <a:cs typeface="Times New Roman" panose="02020603050405020304" pitchFamily="18" charset="0"/>
              </a:rPr>
              <a:t/>
            </a:r>
            <a:br>
              <a:rPr lang="hr-HR" b="1" dirty="0">
                <a:latin typeface="Arial Narrow" panose="020B0606020202030204" pitchFamily="34" charset="0"/>
                <a:cs typeface="Times New Roman" panose="02020603050405020304" pitchFamily="18" charset="0"/>
              </a:rPr>
            </a:br>
            <a:r>
              <a:rPr lang="hr-HR" sz="4000" b="1" dirty="0">
                <a:latin typeface="Arial Narrow" panose="020B0606020202030204" pitchFamily="34" charset="0"/>
                <a:cs typeface="Times New Roman" panose="02020603050405020304" pitchFamily="18" charset="0"/>
              </a:rPr>
              <a:t>3.korak: prijava obrazovnih programa</a:t>
            </a:r>
            <a:r>
              <a:rPr lang="hr-HR" b="1" dirty="0">
                <a:latin typeface="Arial Narrow" panose="020B0606020202030204" pitchFamily="34" charset="0"/>
                <a:cs typeface="Times New Roman" panose="02020603050405020304" pitchFamily="18" charset="0"/>
              </a:rPr>
              <a:t/>
            </a:r>
            <a:br>
              <a:rPr lang="hr-HR" b="1" dirty="0">
                <a:latin typeface="Arial Narrow" panose="020B0606020202030204" pitchFamily="34" charset="0"/>
                <a:cs typeface="Times New Roman" panose="02020603050405020304" pitchFamily="18" charset="0"/>
              </a:rPr>
            </a:br>
            <a:r>
              <a:rPr lang="hr-HR" b="1" dirty="0">
                <a:latin typeface="Arial Narrow" panose="020B0606020202030204" pitchFamily="34" charset="0"/>
                <a:cs typeface="Times New Roman" panose="02020603050405020304" pitchFamily="18" charset="0"/>
              </a:rPr>
              <a:t>                      </a:t>
            </a:r>
            <a:r>
              <a:rPr lang="hr-HR" sz="2700" b="1" dirty="0">
                <a:solidFill>
                  <a:srgbClr val="FF0000"/>
                </a:solidFill>
                <a:latin typeface="Arial Narrow" panose="020B0606020202030204" pitchFamily="34" charset="0"/>
                <a:cs typeface="Times New Roman" panose="02020603050405020304" pitchFamily="18" charset="0"/>
              </a:rPr>
              <a:t>od 28. lipnja do 08.srpnja</a:t>
            </a:r>
            <a:endParaRPr lang="hr-HR" dirty="0">
              <a:solidFill>
                <a:srgbClr val="FF0000"/>
              </a:solidFill>
            </a:endParaRPr>
          </a:p>
        </p:txBody>
      </p:sp>
      <p:sp>
        <p:nvSpPr>
          <p:cNvPr id="3" name="Rezervirano mjesto sadržaja 2">
            <a:extLst>
              <a:ext uri="{FF2B5EF4-FFF2-40B4-BE49-F238E27FC236}">
                <a16:creationId xmlns:a16="http://schemas.microsoft.com/office/drawing/2014/main" xmlns="" id="{85C29047-998E-433C-B776-2DC5E82FF8FA}"/>
              </a:ext>
            </a:extLst>
          </p:cNvPr>
          <p:cNvSpPr>
            <a:spLocks noGrp="1"/>
          </p:cNvSpPr>
          <p:nvPr>
            <p:ph idx="1"/>
          </p:nvPr>
        </p:nvSpPr>
        <p:spPr>
          <a:xfrm>
            <a:off x="352887" y="2492896"/>
            <a:ext cx="8462714" cy="5070398"/>
          </a:xfrm>
        </p:spPr>
        <p:txBody>
          <a:bodyPr>
            <a:normAutofit/>
          </a:bodyPr>
          <a:lstStyle/>
          <a:p>
            <a:pPr fontAlgn="auto"/>
            <a:r>
              <a:rPr lang="hr-HR" sz="2800" dirty="0">
                <a:latin typeface="Arial Narrow" panose="020B0606020202030204" pitchFamily="34" charset="0"/>
              </a:rPr>
              <a:t>Moguće je prijaviti najviše </a:t>
            </a:r>
            <a:r>
              <a:rPr lang="hr-HR" sz="2800" b="1" dirty="0">
                <a:solidFill>
                  <a:srgbClr val="0070C0"/>
                </a:solidFill>
                <a:latin typeface="Arial Narrow" panose="020B0606020202030204" pitchFamily="34" charset="0"/>
              </a:rPr>
              <a:t>6</a:t>
            </a:r>
            <a:r>
              <a:rPr lang="hr-HR" sz="2800" dirty="0">
                <a:solidFill>
                  <a:srgbClr val="0070C0"/>
                </a:solidFill>
                <a:latin typeface="Arial Narrow" panose="020B0606020202030204" pitchFamily="34" charset="0"/>
              </a:rPr>
              <a:t> </a:t>
            </a:r>
            <a:r>
              <a:rPr lang="hr-HR" sz="2800" b="1" dirty="0">
                <a:solidFill>
                  <a:srgbClr val="0070C0"/>
                </a:solidFill>
                <a:latin typeface="Arial Narrow" panose="020B0606020202030204" pitchFamily="34" charset="0"/>
              </a:rPr>
              <a:t>obrazovnih programa </a:t>
            </a:r>
            <a:r>
              <a:rPr lang="hr-HR" sz="2800" dirty="0">
                <a:latin typeface="Arial Narrow" panose="020B0606020202030204" pitchFamily="34" charset="0"/>
              </a:rPr>
              <a:t>na kartici </a:t>
            </a:r>
            <a:r>
              <a:rPr lang="hr-HR" sz="2800" b="1" dirty="0">
                <a:solidFill>
                  <a:srgbClr val="0070C0"/>
                </a:solidFill>
                <a:latin typeface="Arial Narrow" panose="020B0606020202030204" pitchFamily="34" charset="0"/>
              </a:rPr>
              <a:t>ŠKOLE I PROGRAMI</a:t>
            </a:r>
            <a:endParaRPr lang="hr-HR" sz="2800" dirty="0">
              <a:latin typeface="Arial Narrow" panose="020B0606020202030204" pitchFamily="34" charset="0"/>
            </a:endParaRPr>
          </a:p>
          <a:p>
            <a:pPr fontAlgn="auto"/>
            <a:r>
              <a:rPr lang="hr-HR" sz="2800" b="1" dirty="0">
                <a:latin typeface="Arial Narrow" panose="020B0606020202030204" pitchFamily="34" charset="0"/>
              </a:rPr>
              <a:t>Listu prioriteta treba pažljivo pripremiti tako da se na vrh liste postavi program koji se najviše želi upisati</a:t>
            </a:r>
          </a:p>
          <a:p>
            <a:r>
              <a:rPr lang="hr-HR" sz="2800" dirty="0" smtClean="0">
                <a:latin typeface="Arial Narrow" panose="020B0606020202030204" pitchFamily="34" charset="0"/>
              </a:rPr>
              <a:t>Prioriteti </a:t>
            </a:r>
            <a:r>
              <a:rPr lang="hr-HR" sz="2800" dirty="0">
                <a:latin typeface="Arial Narrow" panose="020B0606020202030204" pitchFamily="34" charset="0"/>
              </a:rPr>
              <a:t>programa mogu se mijenjati, programi se mogu brisati i mogu se dodavati novi.</a:t>
            </a:r>
          </a:p>
          <a:p>
            <a:r>
              <a:rPr lang="hr-HR" sz="2800" dirty="0">
                <a:latin typeface="Arial Narrow" panose="020B0606020202030204" pitchFamily="34" charset="0"/>
              </a:rPr>
              <a:t>Privremene ljestvice poretka ažuriraju se svakog punog sata sve do objave konačnih ljestvica poretka.</a:t>
            </a:r>
          </a:p>
          <a:p>
            <a:endParaRPr lang="hr-HR" sz="2400" dirty="0">
              <a:latin typeface="Arial Narrow" panose="020B0606020202030204" pitchFamily="34" charset="0"/>
            </a:endParaRPr>
          </a:p>
          <a:p>
            <a:endParaRPr lang="hr-HR" dirty="0"/>
          </a:p>
        </p:txBody>
      </p:sp>
      <p:sp>
        <p:nvSpPr>
          <p:cNvPr id="4" name="Rezervirano mjesto broja slajda 3">
            <a:extLst>
              <a:ext uri="{FF2B5EF4-FFF2-40B4-BE49-F238E27FC236}">
                <a16:creationId xmlns:a16="http://schemas.microsoft.com/office/drawing/2014/main" xmlns="" id="{92CBC6B7-7251-46D3-AB44-E88E9DF7C3E5}"/>
              </a:ext>
            </a:extLst>
          </p:cNvPr>
          <p:cNvSpPr>
            <a:spLocks noGrp="1"/>
          </p:cNvSpPr>
          <p:nvPr>
            <p:ph type="sldNum" sz="quarter" idx="12"/>
          </p:nvPr>
        </p:nvSpPr>
        <p:spPr/>
        <p:txBody>
          <a:bodyPr/>
          <a:lstStyle/>
          <a:p>
            <a:pPr>
              <a:defRPr/>
            </a:pPr>
            <a:fld id="{B4F5CD1C-0E50-4D66-AF9C-608CC5599945}" type="slidenum">
              <a:rPr lang="hr-HR" smtClean="0"/>
              <a:pPr>
                <a:defRPr/>
              </a:pPr>
              <a:t>21</a:t>
            </a:fld>
            <a:endParaRPr lang="hr-HR"/>
          </a:p>
        </p:txBody>
      </p:sp>
    </p:spTree>
    <p:extLst>
      <p:ext uri="{BB962C8B-B14F-4D97-AF65-F5344CB8AC3E}">
        <p14:creationId xmlns:p14="http://schemas.microsoft.com/office/powerpoint/2010/main" val="3979629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DF49B0F6-7C73-48E9-9608-1BB0E4E8F799}"/>
              </a:ext>
            </a:extLst>
          </p:cNvPr>
          <p:cNvSpPr>
            <a:spLocks noGrp="1"/>
          </p:cNvSpPr>
          <p:nvPr>
            <p:ph type="title"/>
          </p:nvPr>
        </p:nvSpPr>
        <p:spPr>
          <a:xfrm>
            <a:off x="320083" y="220090"/>
            <a:ext cx="9165640" cy="1609344"/>
          </a:xfrm>
        </p:spPr>
        <p:txBody>
          <a:bodyPr>
            <a:normAutofit fontScale="90000"/>
          </a:bodyPr>
          <a:lstStyle/>
          <a:p>
            <a:r>
              <a:rPr lang="hr-HR" b="1" dirty="0">
                <a:latin typeface="Arial Narrow" panose="020B0606020202030204" pitchFamily="34" charset="0"/>
                <a:cs typeface="Times New Roman" panose="02020603050405020304" pitchFamily="18" charset="0"/>
              </a:rPr>
              <a:t/>
            </a:r>
            <a:br>
              <a:rPr lang="hr-HR" b="1" dirty="0">
                <a:latin typeface="Arial Narrow" panose="020B0606020202030204" pitchFamily="34" charset="0"/>
                <a:cs typeface="Times New Roman" panose="02020603050405020304" pitchFamily="18" charset="0"/>
              </a:rPr>
            </a:br>
            <a:r>
              <a:rPr lang="hr-HR" sz="4000" b="1" dirty="0">
                <a:latin typeface="Arial Narrow" panose="020B0606020202030204" pitchFamily="34" charset="0"/>
                <a:cs typeface="Times New Roman" panose="02020603050405020304" pitchFamily="18" charset="0"/>
              </a:rPr>
              <a:t>3.korak: prijava obrazovnih programa</a:t>
            </a:r>
            <a:r>
              <a:rPr lang="hr-HR" b="1" dirty="0">
                <a:latin typeface="Arial Narrow" panose="020B0606020202030204" pitchFamily="34" charset="0"/>
                <a:cs typeface="Times New Roman" panose="02020603050405020304" pitchFamily="18" charset="0"/>
              </a:rPr>
              <a:t/>
            </a:r>
            <a:br>
              <a:rPr lang="hr-HR" b="1" dirty="0">
                <a:latin typeface="Arial Narrow" panose="020B0606020202030204" pitchFamily="34" charset="0"/>
                <a:cs typeface="Times New Roman" panose="02020603050405020304" pitchFamily="18" charset="0"/>
              </a:rPr>
            </a:br>
            <a:r>
              <a:rPr lang="hr-HR" sz="4000" b="1" dirty="0">
                <a:latin typeface="Arial Narrow" panose="020B0606020202030204" pitchFamily="34" charset="0"/>
                <a:cs typeface="Times New Roman" panose="02020603050405020304" pitchFamily="18" charset="0"/>
              </a:rPr>
              <a:t>                          </a:t>
            </a:r>
            <a:r>
              <a:rPr lang="hr-HR" sz="2700" b="1" dirty="0">
                <a:solidFill>
                  <a:srgbClr val="FF0000"/>
                </a:solidFill>
                <a:latin typeface="Arial Narrow" panose="020B0606020202030204" pitchFamily="34" charset="0"/>
                <a:cs typeface="Times New Roman" panose="02020603050405020304" pitchFamily="18" charset="0"/>
              </a:rPr>
              <a:t>dodatne provjere do 01.07.</a:t>
            </a:r>
            <a:endParaRPr lang="hr-HR" dirty="0">
              <a:solidFill>
                <a:srgbClr val="FF0000"/>
              </a:solidFill>
            </a:endParaRPr>
          </a:p>
        </p:txBody>
      </p:sp>
      <p:sp>
        <p:nvSpPr>
          <p:cNvPr id="3" name="Rezervirano mjesto sadržaja 2">
            <a:extLst>
              <a:ext uri="{FF2B5EF4-FFF2-40B4-BE49-F238E27FC236}">
                <a16:creationId xmlns:a16="http://schemas.microsoft.com/office/drawing/2014/main" xmlns="" id="{85C29047-998E-433C-B776-2DC5E82FF8FA}"/>
              </a:ext>
            </a:extLst>
          </p:cNvPr>
          <p:cNvSpPr>
            <a:spLocks noGrp="1"/>
          </p:cNvSpPr>
          <p:nvPr>
            <p:ph idx="1"/>
          </p:nvPr>
        </p:nvSpPr>
        <p:spPr>
          <a:xfrm>
            <a:off x="500692" y="2060848"/>
            <a:ext cx="8462714" cy="4896544"/>
          </a:xfrm>
        </p:spPr>
        <p:txBody>
          <a:bodyPr>
            <a:normAutofit/>
          </a:bodyPr>
          <a:lstStyle/>
          <a:p>
            <a:r>
              <a:rPr lang="hr-HR" sz="2800" dirty="0">
                <a:latin typeface="Arial Narrow" panose="020B0606020202030204" pitchFamily="34" charset="0"/>
              </a:rPr>
              <a:t>Rok za prijavu obrazovnih programa koji </a:t>
            </a:r>
            <a:r>
              <a:rPr lang="hr-HR" sz="2800" dirty="0" err="1">
                <a:latin typeface="Arial Narrow" panose="020B0606020202030204" pitchFamily="34" charset="0"/>
              </a:rPr>
              <a:t>zahtjevaju</a:t>
            </a:r>
            <a:r>
              <a:rPr lang="hr-HR" sz="2800" dirty="0">
                <a:latin typeface="Arial Narrow" panose="020B0606020202030204" pitchFamily="34" charset="0"/>
              </a:rPr>
              <a:t> </a:t>
            </a:r>
            <a:r>
              <a:rPr lang="hr-HR" sz="2800" dirty="0">
                <a:solidFill>
                  <a:srgbClr val="FF0000"/>
                </a:solidFill>
                <a:latin typeface="Arial Narrow" panose="020B0606020202030204" pitchFamily="34" charset="0"/>
              </a:rPr>
              <a:t>dodatne provjere</a:t>
            </a:r>
            <a:r>
              <a:rPr lang="hr-HR" sz="2800" dirty="0">
                <a:solidFill>
                  <a:srgbClr val="0070C0"/>
                </a:solidFill>
                <a:latin typeface="Arial Narrow" panose="020B0606020202030204" pitchFamily="34" charset="0"/>
              </a:rPr>
              <a:t> </a:t>
            </a:r>
            <a:r>
              <a:rPr lang="hr-HR" sz="2800" dirty="0">
                <a:latin typeface="Arial Narrow" panose="020B0606020202030204" pitchFamily="34" charset="0"/>
              </a:rPr>
              <a:t>je</a:t>
            </a:r>
            <a:r>
              <a:rPr lang="hr-HR" sz="2800" dirty="0">
                <a:solidFill>
                  <a:srgbClr val="0070C0"/>
                </a:solidFill>
                <a:latin typeface="Arial Narrow" panose="020B0606020202030204" pitchFamily="34" charset="0"/>
              </a:rPr>
              <a:t> </a:t>
            </a:r>
            <a:r>
              <a:rPr lang="hr-HR" sz="2800" dirty="0">
                <a:solidFill>
                  <a:srgbClr val="FF0000"/>
                </a:solidFill>
                <a:latin typeface="Arial Narrow" panose="020B0606020202030204" pitchFamily="34" charset="0"/>
              </a:rPr>
              <a:t>01.srpnja</a:t>
            </a:r>
            <a:endParaRPr lang="hr-HR" sz="2800" dirty="0">
              <a:solidFill>
                <a:srgbClr val="0070C0"/>
              </a:solidFill>
              <a:latin typeface="Arial Narrow" panose="020B0606020202030204" pitchFamily="34" charset="0"/>
            </a:endParaRPr>
          </a:p>
          <a:p>
            <a:r>
              <a:rPr lang="hr-HR" sz="2800" dirty="0">
                <a:latin typeface="Arial Narrow" panose="020B0606020202030204" pitchFamily="34" charset="0"/>
              </a:rPr>
              <a:t>Provođenje dodatnih provjera i unos rezultata </a:t>
            </a:r>
            <a:r>
              <a:rPr lang="hr-HR" sz="2800" dirty="0">
                <a:solidFill>
                  <a:srgbClr val="0070C0"/>
                </a:solidFill>
                <a:latin typeface="Arial Narrow" panose="020B0606020202030204" pitchFamily="34" charset="0"/>
              </a:rPr>
              <a:t>od 02.srpnja do 07.srpnja</a:t>
            </a:r>
          </a:p>
          <a:p>
            <a:r>
              <a:rPr lang="hr-HR" sz="2800" dirty="0">
                <a:latin typeface="Arial Narrow" panose="020B0606020202030204" pitchFamily="34" charset="0"/>
              </a:rPr>
              <a:t>Datum i vrijeme dodatnih provjera na web stranici te Škole</a:t>
            </a:r>
          </a:p>
          <a:p>
            <a:r>
              <a:rPr lang="hr-HR" sz="2800" dirty="0">
                <a:latin typeface="Arial Narrow" panose="020B0606020202030204" pitchFamily="34" charset="0"/>
              </a:rPr>
              <a:t>Mogućnost unosa prigovora do </a:t>
            </a:r>
            <a:r>
              <a:rPr lang="hr-HR" sz="2800" dirty="0">
                <a:solidFill>
                  <a:srgbClr val="0070C0"/>
                </a:solidFill>
                <a:latin typeface="Arial Narrow" panose="020B0606020202030204" pitchFamily="34" charset="0"/>
              </a:rPr>
              <a:t>08.srpnja</a:t>
            </a:r>
          </a:p>
        </p:txBody>
      </p:sp>
      <p:sp>
        <p:nvSpPr>
          <p:cNvPr id="4" name="Rezervirano mjesto broja slajda 3">
            <a:extLst>
              <a:ext uri="{FF2B5EF4-FFF2-40B4-BE49-F238E27FC236}">
                <a16:creationId xmlns:a16="http://schemas.microsoft.com/office/drawing/2014/main" xmlns="" id="{92CBC6B7-7251-46D3-AB44-E88E9DF7C3E5}"/>
              </a:ext>
            </a:extLst>
          </p:cNvPr>
          <p:cNvSpPr>
            <a:spLocks noGrp="1"/>
          </p:cNvSpPr>
          <p:nvPr>
            <p:ph type="sldNum" sz="quarter" idx="12"/>
          </p:nvPr>
        </p:nvSpPr>
        <p:spPr/>
        <p:txBody>
          <a:bodyPr/>
          <a:lstStyle/>
          <a:p>
            <a:pPr>
              <a:defRPr/>
            </a:pPr>
            <a:fld id="{B4F5CD1C-0E50-4D66-AF9C-608CC5599945}" type="slidenum">
              <a:rPr lang="hr-HR" smtClean="0"/>
              <a:pPr>
                <a:defRPr/>
              </a:pPr>
              <a:t>22</a:t>
            </a:fld>
            <a:endParaRPr lang="hr-HR"/>
          </a:p>
        </p:txBody>
      </p:sp>
    </p:spTree>
    <p:extLst>
      <p:ext uri="{BB962C8B-B14F-4D97-AF65-F5344CB8AC3E}">
        <p14:creationId xmlns:p14="http://schemas.microsoft.com/office/powerpoint/2010/main" val="2320450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DF49B0F6-7C73-48E9-9608-1BB0E4E8F799}"/>
              </a:ext>
            </a:extLst>
          </p:cNvPr>
          <p:cNvSpPr>
            <a:spLocks noGrp="1"/>
          </p:cNvSpPr>
          <p:nvPr>
            <p:ph type="title"/>
          </p:nvPr>
        </p:nvSpPr>
        <p:spPr>
          <a:xfrm>
            <a:off x="1043608" y="116632"/>
            <a:ext cx="6912768" cy="1609344"/>
          </a:xfrm>
        </p:spPr>
        <p:txBody>
          <a:bodyPr>
            <a:normAutofit fontScale="90000"/>
          </a:bodyPr>
          <a:lstStyle/>
          <a:p>
            <a:pPr algn="ctr"/>
            <a:r>
              <a:rPr lang="hr-HR" b="1" dirty="0">
                <a:latin typeface="Arial Narrow" panose="020B0606020202030204" pitchFamily="34" charset="0"/>
                <a:cs typeface="Times New Roman" panose="02020603050405020304" pitchFamily="18" charset="0"/>
              </a:rPr>
              <a:t/>
            </a:r>
            <a:br>
              <a:rPr lang="hr-HR" b="1" dirty="0">
                <a:latin typeface="Arial Narrow" panose="020B0606020202030204" pitchFamily="34" charset="0"/>
                <a:cs typeface="Times New Roman" panose="02020603050405020304" pitchFamily="18" charset="0"/>
              </a:rPr>
            </a:br>
            <a:r>
              <a:rPr lang="hr-HR" sz="3600" b="1" dirty="0">
                <a:latin typeface="Arial Narrow" panose="020B0606020202030204" pitchFamily="34" charset="0"/>
                <a:cs typeface="Times New Roman" panose="02020603050405020304" pitchFamily="18" charset="0"/>
              </a:rPr>
              <a:t>4.korak: konačne ljestvice poretka i dostava dokumenata</a:t>
            </a:r>
            <a:br>
              <a:rPr lang="hr-HR" sz="3600" b="1" dirty="0">
                <a:latin typeface="Arial Narrow" panose="020B0606020202030204" pitchFamily="34" charset="0"/>
                <a:cs typeface="Times New Roman" panose="02020603050405020304" pitchFamily="18" charset="0"/>
              </a:rPr>
            </a:br>
            <a:r>
              <a:rPr lang="hr-HR" sz="2700" b="1" dirty="0">
                <a:solidFill>
                  <a:srgbClr val="FF0000"/>
                </a:solidFill>
                <a:latin typeface="Arial Narrow" panose="020B0606020202030204" pitchFamily="34" charset="0"/>
                <a:cs typeface="Times New Roman" panose="02020603050405020304" pitchFamily="18" charset="0"/>
              </a:rPr>
              <a:t>10. srpnja do 12. srpnja</a:t>
            </a:r>
            <a:endParaRPr lang="hr-HR" dirty="0">
              <a:solidFill>
                <a:srgbClr val="FF0000"/>
              </a:solidFill>
            </a:endParaRPr>
          </a:p>
        </p:txBody>
      </p:sp>
      <p:sp>
        <p:nvSpPr>
          <p:cNvPr id="3" name="Rezervirano mjesto sadržaja 2">
            <a:extLst>
              <a:ext uri="{FF2B5EF4-FFF2-40B4-BE49-F238E27FC236}">
                <a16:creationId xmlns:a16="http://schemas.microsoft.com/office/drawing/2014/main" xmlns="" id="{85C29047-998E-433C-B776-2DC5E82FF8FA}"/>
              </a:ext>
            </a:extLst>
          </p:cNvPr>
          <p:cNvSpPr>
            <a:spLocks noGrp="1"/>
          </p:cNvSpPr>
          <p:nvPr>
            <p:ph idx="1"/>
          </p:nvPr>
        </p:nvSpPr>
        <p:spPr>
          <a:xfrm>
            <a:off x="340643" y="2061500"/>
            <a:ext cx="8622763" cy="4707674"/>
          </a:xfrm>
        </p:spPr>
        <p:txBody>
          <a:bodyPr>
            <a:normAutofit lnSpcReduction="10000"/>
          </a:bodyPr>
          <a:lstStyle/>
          <a:p>
            <a:pPr>
              <a:lnSpc>
                <a:spcPct val="120000"/>
              </a:lnSpc>
            </a:pPr>
            <a:r>
              <a:rPr lang="hr-HR" sz="2400" dirty="0">
                <a:latin typeface="Arial Narrow" panose="020B0606020202030204" pitchFamily="34" charset="0"/>
                <a:cs typeface="Times New Roman" panose="02020603050405020304" pitchFamily="18" charset="0"/>
              </a:rPr>
              <a:t>privremene liste se zaključavaju 08.srpnja, a </a:t>
            </a:r>
            <a:r>
              <a:rPr lang="hr-HR" sz="2400" dirty="0">
                <a:solidFill>
                  <a:srgbClr val="FF0000"/>
                </a:solidFill>
                <a:latin typeface="Arial Narrow" panose="020B0606020202030204" pitchFamily="34" charset="0"/>
                <a:cs typeface="Times New Roman" panose="02020603050405020304" pitchFamily="18" charset="0"/>
              </a:rPr>
              <a:t>10.srpnja </a:t>
            </a:r>
            <a:r>
              <a:rPr lang="hr-HR" sz="2400" dirty="0">
                <a:latin typeface="Arial Narrow" panose="020B0606020202030204" pitchFamily="34" charset="0"/>
                <a:cs typeface="Times New Roman" panose="02020603050405020304" pitchFamily="18" charset="0"/>
              </a:rPr>
              <a:t>objavljuju se </a:t>
            </a:r>
            <a:r>
              <a:rPr lang="hr-HR" sz="2400" dirty="0">
                <a:solidFill>
                  <a:srgbClr val="FF0000"/>
                </a:solidFill>
                <a:latin typeface="Arial Narrow" panose="020B0606020202030204" pitchFamily="34" charset="0"/>
                <a:cs typeface="Times New Roman" panose="02020603050405020304" pitchFamily="18" charset="0"/>
              </a:rPr>
              <a:t>konačne liste poretka</a:t>
            </a:r>
          </a:p>
          <a:p>
            <a:pPr>
              <a:lnSpc>
                <a:spcPct val="120000"/>
              </a:lnSpc>
            </a:pPr>
            <a:r>
              <a:rPr lang="hr-HR" sz="2400" dirty="0">
                <a:latin typeface="Arial Narrow" panose="020B0606020202030204" pitchFamily="34" charset="0"/>
                <a:cs typeface="Times New Roman" panose="02020603050405020304" pitchFamily="18" charset="0"/>
              </a:rPr>
              <a:t>Kandidati moraju ispisati </a:t>
            </a:r>
            <a:r>
              <a:rPr lang="hr-HR" sz="2400" dirty="0">
                <a:solidFill>
                  <a:srgbClr val="FF0000"/>
                </a:solidFill>
                <a:latin typeface="Arial Narrow" panose="020B0606020202030204" pitchFamily="34" charset="0"/>
                <a:cs typeface="Times New Roman" panose="02020603050405020304" pitchFamily="18" charset="0"/>
              </a:rPr>
              <a:t>UPISNICU</a:t>
            </a:r>
            <a:r>
              <a:rPr lang="hr-HR" sz="2400" dirty="0">
                <a:latin typeface="Arial Narrow" panose="020B0606020202030204" pitchFamily="34" charset="0"/>
                <a:cs typeface="Times New Roman" panose="02020603050405020304" pitchFamily="18" charset="0"/>
              </a:rPr>
              <a:t> koju potpisuju kandidat i roditelj (kartica MOJI REZULTATI).</a:t>
            </a:r>
          </a:p>
          <a:p>
            <a:pPr>
              <a:lnSpc>
                <a:spcPct val="120000"/>
              </a:lnSpc>
            </a:pPr>
            <a:r>
              <a:rPr lang="hr-HR" sz="2400" dirty="0">
                <a:latin typeface="Arial Narrow" panose="020B0606020202030204" pitchFamily="34" charset="0"/>
                <a:cs typeface="Times New Roman" panose="02020603050405020304" pitchFamily="18" charset="0"/>
              </a:rPr>
              <a:t>UPISNICU su kandidati dužni učitati u sustav (kliknuti na UPISNICA + znak spajalice) ili dostaviti srednjoj školi da ju oni učitaju u sustav</a:t>
            </a:r>
          </a:p>
          <a:p>
            <a:pPr>
              <a:lnSpc>
                <a:spcPct val="120000"/>
              </a:lnSpc>
            </a:pPr>
            <a:r>
              <a:rPr lang="hr-HR" sz="2400" dirty="0">
                <a:latin typeface="Arial Narrow" panose="020B0606020202030204" pitchFamily="34" charset="0"/>
                <a:cs typeface="Times New Roman" panose="02020603050405020304" pitchFamily="18" charset="0"/>
              </a:rPr>
              <a:t>Kandidati su dužni učitati u sustav OSTALU DOKUMENTACIJU (liječničke potvrde, ugovor o naukovanju i sl.; kliknuti na POSEBNI UVJETI UPISA + znak spajalice) ili ostalu dokumentaciju mogu dostaviti srednjoj školi da ju oni učitaju u sustav</a:t>
            </a:r>
          </a:p>
        </p:txBody>
      </p:sp>
      <p:sp>
        <p:nvSpPr>
          <p:cNvPr id="4" name="Rezervirano mjesto broja slajda 3">
            <a:extLst>
              <a:ext uri="{FF2B5EF4-FFF2-40B4-BE49-F238E27FC236}">
                <a16:creationId xmlns:a16="http://schemas.microsoft.com/office/drawing/2014/main" xmlns="" id="{92CBC6B7-7251-46D3-AB44-E88E9DF7C3E5}"/>
              </a:ext>
            </a:extLst>
          </p:cNvPr>
          <p:cNvSpPr>
            <a:spLocks noGrp="1"/>
          </p:cNvSpPr>
          <p:nvPr>
            <p:ph type="sldNum" sz="quarter" idx="12"/>
          </p:nvPr>
        </p:nvSpPr>
        <p:spPr/>
        <p:txBody>
          <a:bodyPr/>
          <a:lstStyle/>
          <a:p>
            <a:pPr>
              <a:defRPr/>
            </a:pPr>
            <a:fld id="{B4F5CD1C-0E50-4D66-AF9C-608CC5599945}" type="slidenum">
              <a:rPr lang="hr-HR" smtClean="0"/>
              <a:pPr>
                <a:defRPr/>
              </a:pPr>
              <a:t>23</a:t>
            </a:fld>
            <a:endParaRPr lang="hr-HR"/>
          </a:p>
        </p:txBody>
      </p:sp>
    </p:spTree>
    <p:extLst>
      <p:ext uri="{BB962C8B-B14F-4D97-AF65-F5344CB8AC3E}">
        <p14:creationId xmlns:p14="http://schemas.microsoft.com/office/powerpoint/2010/main" val="2931223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B87D8057-E37A-402B-8243-A8FFA033A5DA}"/>
              </a:ext>
            </a:extLst>
          </p:cNvPr>
          <p:cNvSpPr>
            <a:spLocks noGrp="1"/>
          </p:cNvSpPr>
          <p:nvPr>
            <p:ph type="title"/>
          </p:nvPr>
        </p:nvSpPr>
        <p:spPr/>
        <p:txBody>
          <a:bodyPr/>
          <a:lstStyle/>
          <a:p>
            <a:r>
              <a:rPr lang="hr-HR" dirty="0"/>
              <a:t>Unošenje upisnice</a:t>
            </a:r>
          </a:p>
        </p:txBody>
      </p:sp>
      <p:sp>
        <p:nvSpPr>
          <p:cNvPr id="4" name="Rezervirano mjesto broja slajda 3">
            <a:extLst>
              <a:ext uri="{FF2B5EF4-FFF2-40B4-BE49-F238E27FC236}">
                <a16:creationId xmlns:a16="http://schemas.microsoft.com/office/drawing/2014/main" xmlns="" id="{E726FD72-B52F-4AC4-B5E0-225ED115DC75}"/>
              </a:ext>
            </a:extLst>
          </p:cNvPr>
          <p:cNvSpPr>
            <a:spLocks noGrp="1"/>
          </p:cNvSpPr>
          <p:nvPr>
            <p:ph type="sldNum" sz="quarter" idx="12"/>
          </p:nvPr>
        </p:nvSpPr>
        <p:spPr/>
        <p:txBody>
          <a:bodyPr/>
          <a:lstStyle/>
          <a:p>
            <a:pPr>
              <a:defRPr/>
            </a:pPr>
            <a:fld id="{B4F5CD1C-0E50-4D66-AF9C-608CC5599945}" type="slidenum">
              <a:rPr lang="hr-HR" smtClean="0"/>
              <a:pPr>
                <a:defRPr/>
              </a:pPr>
              <a:t>24</a:t>
            </a:fld>
            <a:endParaRPr lang="hr-HR"/>
          </a:p>
        </p:txBody>
      </p:sp>
      <p:pic>
        <p:nvPicPr>
          <p:cNvPr id="5" name="Content Placeholder 12" descr="Graphical user interface, text, application, email&#10;&#10;Description automatically generated">
            <a:extLst>
              <a:ext uri="{FF2B5EF4-FFF2-40B4-BE49-F238E27FC236}">
                <a16:creationId xmlns:a16="http://schemas.microsoft.com/office/drawing/2014/main" xmlns="" id="{731C8715-6ACA-4D74-8D54-102545F1598F}"/>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4860"/>
          <a:stretch/>
        </p:blipFill>
        <p:spPr>
          <a:xfrm>
            <a:off x="105447" y="1700808"/>
            <a:ext cx="8968244" cy="4392488"/>
          </a:xfrm>
        </p:spPr>
      </p:pic>
      <p:sp>
        <p:nvSpPr>
          <p:cNvPr id="6" name="Pravokutnik 5">
            <a:extLst>
              <a:ext uri="{FF2B5EF4-FFF2-40B4-BE49-F238E27FC236}">
                <a16:creationId xmlns:a16="http://schemas.microsoft.com/office/drawing/2014/main" xmlns="" id="{DD103D12-0F0C-4421-95F7-D9B729F39E54}"/>
              </a:ext>
            </a:extLst>
          </p:cNvPr>
          <p:cNvSpPr/>
          <p:nvPr/>
        </p:nvSpPr>
        <p:spPr>
          <a:xfrm>
            <a:off x="1835696" y="5301208"/>
            <a:ext cx="1800200" cy="28803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7670107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1D3F5AAC-0B0F-448B-9F5B-AAF996C19A30}"/>
              </a:ext>
            </a:extLst>
          </p:cNvPr>
          <p:cNvSpPr>
            <a:spLocks noGrp="1"/>
          </p:cNvSpPr>
          <p:nvPr>
            <p:ph type="title"/>
          </p:nvPr>
        </p:nvSpPr>
        <p:spPr>
          <a:xfrm>
            <a:off x="710946" y="220090"/>
            <a:ext cx="7772400" cy="1609344"/>
          </a:xfrm>
        </p:spPr>
        <p:txBody>
          <a:bodyPr/>
          <a:lstStyle/>
          <a:p>
            <a:r>
              <a:rPr lang="hr-HR" dirty="0"/>
              <a:t>Važni datumi –učenici S TEŠKOĆAMA</a:t>
            </a:r>
          </a:p>
        </p:txBody>
      </p:sp>
      <p:sp>
        <p:nvSpPr>
          <p:cNvPr id="4" name="Rezervirano mjesto broja slajda 3">
            <a:extLst>
              <a:ext uri="{FF2B5EF4-FFF2-40B4-BE49-F238E27FC236}">
                <a16:creationId xmlns:a16="http://schemas.microsoft.com/office/drawing/2014/main" xmlns="" id="{13B26958-3B6A-4978-B5BF-BA321EC77300}"/>
              </a:ext>
            </a:extLst>
          </p:cNvPr>
          <p:cNvSpPr>
            <a:spLocks noGrp="1"/>
          </p:cNvSpPr>
          <p:nvPr>
            <p:ph type="sldNum" sz="quarter" idx="12"/>
          </p:nvPr>
        </p:nvSpPr>
        <p:spPr/>
        <p:txBody>
          <a:bodyPr/>
          <a:lstStyle/>
          <a:p>
            <a:pPr>
              <a:defRPr/>
            </a:pPr>
            <a:fld id="{B4F5CD1C-0E50-4D66-AF9C-608CC5599945}" type="slidenum">
              <a:rPr lang="hr-HR" smtClean="0"/>
              <a:pPr>
                <a:defRPr/>
              </a:pPr>
              <a:t>25</a:t>
            </a:fld>
            <a:endParaRPr lang="hr-HR"/>
          </a:p>
        </p:txBody>
      </p:sp>
      <p:pic>
        <p:nvPicPr>
          <p:cNvPr id="7" name="Rezervirano mjesto sadržaja 6">
            <a:extLst>
              <a:ext uri="{FF2B5EF4-FFF2-40B4-BE49-F238E27FC236}">
                <a16:creationId xmlns:a16="http://schemas.microsoft.com/office/drawing/2014/main" xmlns="" id="{5327A45B-6259-47F0-9B7B-E7761B6FA04D}"/>
              </a:ext>
            </a:extLst>
          </p:cNvPr>
          <p:cNvPicPr>
            <a:picLocks noGrp="1" noChangeAspect="1"/>
          </p:cNvPicPr>
          <p:nvPr>
            <p:ph idx="1"/>
          </p:nvPr>
        </p:nvPicPr>
        <p:blipFill>
          <a:blip r:embed="rId2"/>
          <a:stretch>
            <a:fillRect/>
          </a:stretch>
        </p:blipFill>
        <p:spPr>
          <a:xfrm>
            <a:off x="149523" y="1674123"/>
            <a:ext cx="8844954" cy="4362482"/>
          </a:xfrm>
          <a:prstGeom prst="rect">
            <a:avLst/>
          </a:prstGeom>
        </p:spPr>
      </p:pic>
    </p:spTree>
    <p:extLst>
      <p:ext uri="{BB962C8B-B14F-4D97-AF65-F5344CB8AC3E}">
        <p14:creationId xmlns:p14="http://schemas.microsoft.com/office/powerpoint/2010/main" val="2266432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1D3F5AAC-0B0F-448B-9F5B-AAF996C19A30}"/>
              </a:ext>
            </a:extLst>
          </p:cNvPr>
          <p:cNvSpPr>
            <a:spLocks noGrp="1"/>
          </p:cNvSpPr>
          <p:nvPr>
            <p:ph type="title"/>
          </p:nvPr>
        </p:nvSpPr>
        <p:spPr>
          <a:xfrm>
            <a:off x="1191006" y="196890"/>
            <a:ext cx="7772400" cy="1609344"/>
          </a:xfrm>
        </p:spPr>
        <p:txBody>
          <a:bodyPr/>
          <a:lstStyle/>
          <a:p>
            <a:r>
              <a:rPr lang="hr-HR" dirty="0"/>
              <a:t>učenici S TEŠKOĆAMA U RAZVOJU</a:t>
            </a:r>
          </a:p>
        </p:txBody>
      </p:sp>
      <p:sp>
        <p:nvSpPr>
          <p:cNvPr id="4" name="Rezervirano mjesto broja slajda 3">
            <a:extLst>
              <a:ext uri="{FF2B5EF4-FFF2-40B4-BE49-F238E27FC236}">
                <a16:creationId xmlns:a16="http://schemas.microsoft.com/office/drawing/2014/main" xmlns="" id="{13B26958-3B6A-4978-B5BF-BA321EC77300}"/>
              </a:ext>
            </a:extLst>
          </p:cNvPr>
          <p:cNvSpPr>
            <a:spLocks noGrp="1"/>
          </p:cNvSpPr>
          <p:nvPr>
            <p:ph type="sldNum" sz="quarter" idx="12"/>
          </p:nvPr>
        </p:nvSpPr>
        <p:spPr/>
        <p:txBody>
          <a:bodyPr/>
          <a:lstStyle/>
          <a:p>
            <a:pPr>
              <a:defRPr/>
            </a:pPr>
            <a:fld id="{B4F5CD1C-0E50-4D66-AF9C-608CC5599945}" type="slidenum">
              <a:rPr lang="hr-HR" smtClean="0"/>
              <a:pPr>
                <a:defRPr/>
              </a:pPr>
              <a:t>26</a:t>
            </a:fld>
            <a:endParaRPr lang="hr-HR"/>
          </a:p>
        </p:txBody>
      </p:sp>
      <p:sp>
        <p:nvSpPr>
          <p:cNvPr id="5" name="Rezervirano mjesto sadržaja 4">
            <a:extLst>
              <a:ext uri="{FF2B5EF4-FFF2-40B4-BE49-F238E27FC236}">
                <a16:creationId xmlns:a16="http://schemas.microsoft.com/office/drawing/2014/main" xmlns="" id="{5F691E7A-6AA7-44B5-A208-3033739312E0}"/>
              </a:ext>
            </a:extLst>
          </p:cNvPr>
          <p:cNvSpPr>
            <a:spLocks noGrp="1"/>
          </p:cNvSpPr>
          <p:nvPr>
            <p:ph idx="1"/>
          </p:nvPr>
        </p:nvSpPr>
        <p:spPr>
          <a:xfrm>
            <a:off x="180594" y="1628800"/>
            <a:ext cx="8782812" cy="5009110"/>
          </a:xfrm>
        </p:spPr>
        <p:txBody>
          <a:bodyPr>
            <a:normAutofit lnSpcReduction="10000"/>
          </a:bodyPr>
          <a:lstStyle/>
          <a:p>
            <a:pPr>
              <a:spcBef>
                <a:spcPct val="50000"/>
              </a:spcBef>
            </a:pPr>
            <a:r>
              <a:rPr lang="hr-HR" sz="2800" dirty="0">
                <a:latin typeface="Arial Narrow" panose="020B0606020202030204" pitchFamily="34" charset="0"/>
              </a:rPr>
              <a:t>Dobili su preporuku HZZ-a za određene obrazovne programe.</a:t>
            </a:r>
          </a:p>
          <a:p>
            <a:pPr>
              <a:spcBef>
                <a:spcPct val="50000"/>
              </a:spcBef>
            </a:pPr>
            <a:r>
              <a:rPr lang="hr-HR" sz="2800" dirty="0">
                <a:latin typeface="Arial Narrow" panose="020B0606020202030204" pitchFamily="34" charset="0"/>
              </a:rPr>
              <a:t>Na temelju tih preporuka slažu listu obrazovnih programa prema svojim prioritetima.</a:t>
            </a:r>
          </a:p>
          <a:p>
            <a:pPr>
              <a:spcBef>
                <a:spcPct val="50000"/>
              </a:spcBef>
            </a:pPr>
            <a:r>
              <a:rPr lang="hr-HR" sz="2800" dirty="0">
                <a:latin typeface="Arial Narrow" panose="020B0606020202030204" pitchFamily="34" charset="0"/>
              </a:rPr>
              <a:t>Roditelji će Upisnom povjerenstvu Županijskog ureda za obrazovanje navesti programe obrazovanja i srednje škole u kojima se ti programi obrazovanja izvode onim redom kako bi željeli da ih kandidat upiše.</a:t>
            </a:r>
          </a:p>
          <a:p>
            <a:r>
              <a:rPr lang="hr-HR" sz="2800" dirty="0">
                <a:latin typeface="Arial Narrow" panose="020B0606020202030204" pitchFamily="34" charset="0"/>
              </a:rPr>
              <a:t>Rangiraju se </a:t>
            </a:r>
            <a:r>
              <a:rPr lang="hr-HR" sz="2800" b="1" dirty="0">
                <a:solidFill>
                  <a:srgbClr val="002060"/>
                </a:solidFill>
                <a:latin typeface="Arial Narrow" panose="020B0606020202030204" pitchFamily="34" charset="0"/>
              </a:rPr>
              <a:t>na posebnim ljestvicama poretka.</a:t>
            </a:r>
          </a:p>
          <a:p>
            <a:pPr>
              <a:spcBef>
                <a:spcPct val="50000"/>
              </a:spcBef>
              <a:buFontTx/>
              <a:buChar char="•"/>
            </a:pPr>
            <a:r>
              <a:rPr lang="hr-HR" sz="2800" dirty="0">
                <a:latin typeface="Arial Narrow" panose="020B0606020202030204" pitchFamily="34" charset="0"/>
              </a:rPr>
              <a:t>Ako kandidat s teškoćama u razvoju ne ostvari pravo upisa na zasebnim ljestvicama poretka ili to ne želi ni pokušati, onda može konkurirati s ostalim kandidatima prema postupku za redovne učenike.</a:t>
            </a:r>
          </a:p>
          <a:p>
            <a:pPr>
              <a:spcBef>
                <a:spcPct val="50000"/>
              </a:spcBef>
              <a:buFontTx/>
              <a:buChar char="•"/>
            </a:pPr>
            <a:endParaRPr lang="hr-HR" sz="2400" dirty="0">
              <a:latin typeface="Arial Narrow" panose="020B0606020202030204" pitchFamily="34" charset="0"/>
            </a:endParaRPr>
          </a:p>
          <a:p>
            <a:endParaRPr lang="hr-HR" dirty="0"/>
          </a:p>
        </p:txBody>
      </p:sp>
    </p:spTree>
    <p:extLst>
      <p:ext uri="{BB962C8B-B14F-4D97-AF65-F5344CB8AC3E}">
        <p14:creationId xmlns:p14="http://schemas.microsoft.com/office/powerpoint/2010/main" val="711448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1011610" y="907647"/>
            <a:ext cx="7846640" cy="973138"/>
          </a:xfrm>
        </p:spPr>
        <p:txBody>
          <a:bodyPr>
            <a:normAutofit/>
          </a:bodyPr>
          <a:lstStyle/>
          <a:p>
            <a:r>
              <a:rPr lang="hr-HR" dirty="0"/>
              <a:t>Upisi u učeničke domove</a:t>
            </a:r>
          </a:p>
        </p:txBody>
      </p:sp>
      <p:sp>
        <p:nvSpPr>
          <p:cNvPr id="5" name="Rezervirano mjesto broja slajda 4"/>
          <p:cNvSpPr>
            <a:spLocks noGrp="1"/>
          </p:cNvSpPr>
          <p:nvPr>
            <p:ph type="sldNum" sz="quarter" idx="12"/>
          </p:nvPr>
        </p:nvSpPr>
        <p:spPr/>
        <p:txBody>
          <a:bodyPr/>
          <a:lstStyle/>
          <a:p>
            <a:pPr>
              <a:defRPr/>
            </a:pPr>
            <a:fld id="{CBF63968-757F-413B-A2D4-532D24C010DB}" type="slidenum">
              <a:rPr lang="hr-HR" smtClean="0"/>
              <a:pPr>
                <a:defRPr/>
              </a:pPr>
              <a:t>27</a:t>
            </a:fld>
            <a:endParaRPr lang="hr-HR"/>
          </a:p>
        </p:txBody>
      </p:sp>
      <p:sp>
        <p:nvSpPr>
          <p:cNvPr id="13325" name="Text Box 40"/>
          <p:cNvSpPr txBox="1">
            <a:spLocks noChangeArrowheads="1"/>
          </p:cNvSpPr>
          <p:nvPr/>
        </p:nvSpPr>
        <p:spPr bwMode="auto">
          <a:xfrm>
            <a:off x="793812" y="2661835"/>
            <a:ext cx="7630616" cy="507831"/>
          </a:xfrm>
          <a:prstGeom prst="rect">
            <a:avLst/>
          </a:prstGeom>
          <a:noFill/>
          <a:ln w="9525">
            <a:noFill/>
            <a:miter lim="800000"/>
            <a:headEnd/>
            <a:tailEnd/>
          </a:ln>
        </p:spPr>
        <p:txBody>
          <a:bodyPr wrap="square">
            <a:spAutoFit/>
          </a:bodyPr>
          <a:lstStyle/>
          <a:p>
            <a:pPr>
              <a:spcBef>
                <a:spcPct val="50000"/>
              </a:spcBef>
              <a:buFontTx/>
              <a:buChar char="•"/>
            </a:pPr>
            <a:endParaRPr lang="hr-HR" sz="2700" dirty="0">
              <a:latin typeface="+mn-lt"/>
              <a:cs typeface="+mn-cs"/>
            </a:endParaRPr>
          </a:p>
        </p:txBody>
      </p:sp>
      <p:sp>
        <p:nvSpPr>
          <p:cNvPr id="2" name="Pravokutnik 1">
            <a:extLst>
              <a:ext uri="{FF2B5EF4-FFF2-40B4-BE49-F238E27FC236}">
                <a16:creationId xmlns:a16="http://schemas.microsoft.com/office/drawing/2014/main" xmlns="" id="{7730A958-5CBD-461C-99C6-477581A2DD4F}"/>
              </a:ext>
            </a:extLst>
          </p:cNvPr>
          <p:cNvSpPr/>
          <p:nvPr/>
        </p:nvSpPr>
        <p:spPr>
          <a:xfrm>
            <a:off x="732548" y="2177086"/>
            <a:ext cx="7954652" cy="1938992"/>
          </a:xfrm>
          <a:prstGeom prst="rect">
            <a:avLst/>
          </a:prstGeom>
        </p:spPr>
        <p:txBody>
          <a:bodyPr wrap="square">
            <a:spAutoFit/>
          </a:bodyPr>
          <a:lstStyle/>
          <a:p>
            <a:r>
              <a:rPr lang="hr-HR" sz="2400" b="1" dirty="0">
                <a:solidFill>
                  <a:srgbClr val="FF0000"/>
                </a:solidFill>
                <a:latin typeface="Arial Narrow" panose="020B0606020202030204" pitchFamily="34" charset="0"/>
              </a:rPr>
              <a:t>domovi.e-upisi.hr</a:t>
            </a:r>
          </a:p>
          <a:p>
            <a:endParaRPr lang="hr-HR" sz="2400" b="1" dirty="0">
              <a:solidFill>
                <a:srgbClr val="FF0000"/>
              </a:solidFill>
              <a:latin typeface="Arial Narrow" panose="020B0606020202030204" pitchFamily="34" charset="0"/>
            </a:endParaRPr>
          </a:p>
          <a:p>
            <a:pPr>
              <a:buFont typeface="Wingdings" panose="05000000000000000000" pitchFamily="2" charset="2"/>
              <a:buChar char="à"/>
            </a:pPr>
            <a:r>
              <a:rPr lang="hr-HR" sz="2400" dirty="0">
                <a:latin typeface="Arial Narrow" panose="020B0606020202030204" pitchFamily="34" charset="0"/>
                <a:sym typeface="Wingdings" panose="05000000000000000000" pitchFamily="2" charset="2"/>
              </a:rPr>
              <a:t> upisi se provode </a:t>
            </a:r>
            <a:r>
              <a:rPr lang="hr-HR" sz="2400" i="1" dirty="0">
                <a:latin typeface="Arial Narrow" panose="020B0606020202030204" pitchFamily="34" charset="0"/>
                <a:sym typeface="Wingdings" panose="05000000000000000000" pitchFamily="2" charset="2"/>
              </a:rPr>
              <a:t>online</a:t>
            </a:r>
          </a:p>
          <a:p>
            <a:pPr>
              <a:buFont typeface="Wingdings" panose="05000000000000000000" pitchFamily="2" charset="2"/>
              <a:buChar char="à"/>
            </a:pPr>
            <a:r>
              <a:rPr lang="hr-HR" sz="2400" i="1" dirty="0">
                <a:latin typeface="Arial Narrow" panose="020B0606020202030204" pitchFamily="34" charset="0"/>
                <a:sym typeface="Wingdings" panose="05000000000000000000" pitchFamily="2" charset="2"/>
              </a:rPr>
              <a:t> </a:t>
            </a:r>
            <a:r>
              <a:rPr lang="hr-HR" sz="2400" dirty="0">
                <a:latin typeface="Arial Narrow" panose="020B0606020202030204" pitchFamily="34" charset="0"/>
                <a:ea typeface="Microsoft Sans Serif" panose="020B0604020202020204" pitchFamily="34" charset="0"/>
                <a:sym typeface="Wingdings" panose="05000000000000000000" pitchFamily="2" charset="2"/>
              </a:rPr>
              <a:t>j</a:t>
            </a:r>
            <a:r>
              <a:rPr lang="hr-HR" sz="2400" dirty="0">
                <a:latin typeface="Arial Narrow" panose="020B0606020202030204" pitchFamily="34" charset="0"/>
                <a:ea typeface="Microsoft Sans Serif" panose="020B0604020202020204" pitchFamily="34" charset="0"/>
              </a:rPr>
              <a:t>aviti</a:t>
            </a:r>
            <a:r>
              <a:rPr lang="hr-HR" sz="2400" spc="-60" dirty="0">
                <a:latin typeface="Arial Narrow" panose="020B0606020202030204" pitchFamily="34" charset="0"/>
                <a:ea typeface="Microsoft Sans Serif" panose="020B0604020202020204" pitchFamily="34" charset="0"/>
              </a:rPr>
              <a:t> </a:t>
            </a:r>
            <a:r>
              <a:rPr lang="hr-HR" sz="2400" dirty="0">
                <a:latin typeface="Arial Narrow" panose="020B0606020202030204" pitchFamily="34" charset="0"/>
                <a:ea typeface="Microsoft Sans Serif" panose="020B0604020202020204" pitchFamily="34" charset="0"/>
              </a:rPr>
              <a:t>se</a:t>
            </a:r>
            <a:r>
              <a:rPr lang="hr-HR" sz="2400" spc="-60" dirty="0">
                <a:latin typeface="Arial Narrow" panose="020B0606020202030204" pitchFamily="34" charset="0"/>
                <a:ea typeface="Microsoft Sans Serif" panose="020B0604020202020204" pitchFamily="34" charset="0"/>
              </a:rPr>
              <a:t> </a:t>
            </a:r>
            <a:r>
              <a:rPr lang="hr-HR" sz="2400" dirty="0">
                <a:latin typeface="Arial Narrow" panose="020B0606020202030204" pitchFamily="34" charset="0"/>
                <a:ea typeface="Microsoft Sans Serif" panose="020B0604020202020204" pitchFamily="34" charset="0"/>
              </a:rPr>
              <a:t>razrednicima</a:t>
            </a:r>
            <a:r>
              <a:rPr lang="hr-HR" sz="2400" spc="-65" dirty="0">
                <a:latin typeface="Arial Narrow" panose="020B0606020202030204" pitchFamily="34" charset="0"/>
                <a:ea typeface="Microsoft Sans Serif" panose="020B0604020202020204" pitchFamily="34" charset="0"/>
              </a:rPr>
              <a:t> </a:t>
            </a:r>
            <a:r>
              <a:rPr lang="hr-HR" sz="2400" dirty="0">
                <a:latin typeface="Arial Narrow" panose="020B0606020202030204" pitchFamily="34" charset="0"/>
                <a:ea typeface="Microsoft Sans Serif" panose="020B0604020202020204" pitchFamily="34" charset="0"/>
              </a:rPr>
              <a:t>ili</a:t>
            </a:r>
            <a:r>
              <a:rPr lang="hr-HR" sz="2400" spc="-55" dirty="0">
                <a:latin typeface="Arial Narrow" panose="020B0606020202030204" pitchFamily="34" charset="0"/>
                <a:ea typeface="Microsoft Sans Serif" panose="020B0604020202020204" pitchFamily="34" charset="0"/>
              </a:rPr>
              <a:t> </a:t>
            </a:r>
            <a:r>
              <a:rPr lang="hr-HR" sz="2400" dirty="0">
                <a:latin typeface="Arial Narrow" panose="020B0606020202030204" pitchFamily="34" charset="0"/>
                <a:ea typeface="Microsoft Sans Serif" panose="020B0604020202020204" pitchFamily="34" charset="0"/>
              </a:rPr>
              <a:t>upisnom</a:t>
            </a:r>
            <a:r>
              <a:rPr lang="hr-HR" sz="2400" spc="-65" dirty="0">
                <a:latin typeface="Arial Narrow" panose="020B0606020202030204" pitchFamily="34" charset="0"/>
                <a:ea typeface="Microsoft Sans Serif" panose="020B0604020202020204" pitchFamily="34" charset="0"/>
              </a:rPr>
              <a:t> </a:t>
            </a:r>
            <a:r>
              <a:rPr lang="hr-HR" sz="2400" dirty="0">
                <a:latin typeface="Arial Narrow" panose="020B0606020202030204" pitchFamily="34" charset="0"/>
                <a:ea typeface="Microsoft Sans Serif" panose="020B0604020202020204" pitchFamily="34" charset="0"/>
              </a:rPr>
              <a:t>povjerenstvu </a:t>
            </a:r>
            <a:r>
              <a:rPr lang="hr-HR" sz="2400" spc="-595" dirty="0">
                <a:latin typeface="Arial Narrow" panose="020B0606020202030204" pitchFamily="34" charset="0"/>
                <a:ea typeface="Microsoft Sans Serif" panose="020B0604020202020204" pitchFamily="34" charset="0"/>
              </a:rPr>
              <a:t> </a:t>
            </a:r>
            <a:r>
              <a:rPr lang="hr-HR" sz="2400" dirty="0">
                <a:latin typeface="Arial Narrow" panose="020B0606020202030204" pitchFamily="34" charset="0"/>
                <a:ea typeface="Microsoft Sans Serif" panose="020B0604020202020204" pitchFamily="34" charset="0"/>
              </a:rPr>
              <a:t>ako učenik        namjerava tražiti smještaj u</a:t>
            </a:r>
            <a:r>
              <a:rPr lang="hr-HR" sz="2400" spc="5" dirty="0">
                <a:latin typeface="Arial Narrow" panose="020B0606020202030204" pitchFamily="34" charset="0"/>
                <a:ea typeface="Microsoft Sans Serif" panose="020B0604020202020204" pitchFamily="34" charset="0"/>
              </a:rPr>
              <a:t> </a:t>
            </a:r>
            <a:r>
              <a:rPr lang="hr-HR" sz="2400" dirty="0">
                <a:latin typeface="Arial Narrow" panose="020B0606020202030204" pitchFamily="34" charset="0"/>
                <a:ea typeface="Microsoft Sans Serif" panose="020B0604020202020204" pitchFamily="34" charset="0"/>
              </a:rPr>
              <a:t>učeničkome</a:t>
            </a:r>
            <a:r>
              <a:rPr lang="hr-HR" sz="2400" spc="-10" dirty="0">
                <a:latin typeface="Arial Narrow" panose="020B0606020202030204" pitchFamily="34" charset="0"/>
                <a:ea typeface="Microsoft Sans Serif" panose="020B0604020202020204" pitchFamily="34" charset="0"/>
              </a:rPr>
              <a:t> </a:t>
            </a:r>
            <a:r>
              <a:rPr lang="hr-HR" sz="2400" dirty="0">
                <a:latin typeface="Arial Narrow" panose="020B0606020202030204" pitchFamily="34" charset="0"/>
                <a:ea typeface="Microsoft Sans Serif" panose="020B0604020202020204" pitchFamily="34" charset="0"/>
              </a:rPr>
              <a:t>domu</a:t>
            </a:r>
          </a:p>
        </p:txBody>
      </p:sp>
    </p:spTree>
    <p:extLst>
      <p:ext uri="{BB962C8B-B14F-4D97-AF65-F5344CB8AC3E}">
        <p14:creationId xmlns:p14="http://schemas.microsoft.com/office/powerpoint/2010/main" val="2983923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B14BBC98-9B86-4294-8A91-308733490D08}"/>
              </a:ext>
            </a:extLst>
          </p:cNvPr>
          <p:cNvSpPr>
            <a:spLocks noGrp="1"/>
          </p:cNvSpPr>
          <p:nvPr>
            <p:ph type="title"/>
          </p:nvPr>
        </p:nvSpPr>
        <p:spPr>
          <a:xfrm>
            <a:off x="2555776" y="686275"/>
            <a:ext cx="6870700" cy="1600200"/>
          </a:xfrm>
        </p:spPr>
        <p:txBody>
          <a:bodyPr>
            <a:normAutofit/>
          </a:bodyPr>
          <a:lstStyle/>
          <a:p>
            <a:r>
              <a:rPr lang="hr-HR" sz="4400" dirty="0"/>
              <a:t>HVALA NA PAŽNJI </a:t>
            </a:r>
            <a:r>
              <a:rPr lang="hr-HR" sz="4400" dirty="0">
                <a:sym typeface="Wingdings" panose="05000000000000000000" pitchFamily="2" charset="2"/>
              </a:rPr>
              <a:t></a:t>
            </a:r>
            <a:endParaRPr lang="hr-HR" sz="4400" dirty="0"/>
          </a:p>
        </p:txBody>
      </p:sp>
      <p:sp>
        <p:nvSpPr>
          <p:cNvPr id="4" name="Rezervirano mjesto broja slajda 3">
            <a:extLst>
              <a:ext uri="{FF2B5EF4-FFF2-40B4-BE49-F238E27FC236}">
                <a16:creationId xmlns:a16="http://schemas.microsoft.com/office/drawing/2014/main" xmlns="" id="{B2782B58-DBF7-42B4-A461-B23089BD6E46}"/>
              </a:ext>
            </a:extLst>
          </p:cNvPr>
          <p:cNvSpPr>
            <a:spLocks noGrp="1"/>
          </p:cNvSpPr>
          <p:nvPr>
            <p:ph type="sldNum" sz="quarter" idx="12"/>
          </p:nvPr>
        </p:nvSpPr>
        <p:spPr/>
        <p:txBody>
          <a:bodyPr/>
          <a:lstStyle/>
          <a:p>
            <a:pPr>
              <a:defRPr/>
            </a:pPr>
            <a:fld id="{CBF63968-757F-413B-A2D4-532D24C010DB}" type="slidenum">
              <a:rPr lang="hr-HR" smtClean="0"/>
              <a:pPr>
                <a:defRPr/>
              </a:pPr>
              <a:t>28</a:t>
            </a:fld>
            <a:endParaRPr lang="hr-HR"/>
          </a:p>
        </p:txBody>
      </p:sp>
      <p:sp>
        <p:nvSpPr>
          <p:cNvPr id="6" name="Pravokutnik 5">
            <a:extLst>
              <a:ext uri="{FF2B5EF4-FFF2-40B4-BE49-F238E27FC236}">
                <a16:creationId xmlns:a16="http://schemas.microsoft.com/office/drawing/2014/main" xmlns="" id="{64B78F06-ED15-4702-AE06-0C3B853286E1}"/>
              </a:ext>
            </a:extLst>
          </p:cNvPr>
          <p:cNvSpPr/>
          <p:nvPr/>
        </p:nvSpPr>
        <p:spPr>
          <a:xfrm>
            <a:off x="2286000" y="2286475"/>
            <a:ext cx="4572000" cy="1046440"/>
          </a:xfrm>
          <a:prstGeom prst="rect">
            <a:avLst/>
          </a:prstGeom>
        </p:spPr>
        <p:txBody>
          <a:bodyPr>
            <a:spAutoFit/>
          </a:bodyPr>
          <a:lstStyle/>
          <a:p>
            <a:r>
              <a:rPr lang="hr-HR" sz="2000" dirty="0"/>
              <a:t>Za sva pitanja stojim na raspolaganju</a:t>
            </a:r>
          </a:p>
          <a:p>
            <a:endParaRPr lang="hr-HR" dirty="0"/>
          </a:p>
          <a:p>
            <a:pPr algn="ctr"/>
            <a:r>
              <a:rPr lang="hr-HR" sz="2400" b="1" dirty="0"/>
              <a:t>veronika.baf@skole.hr</a:t>
            </a:r>
          </a:p>
        </p:txBody>
      </p:sp>
      <p:pic>
        <p:nvPicPr>
          <p:cNvPr id="4098" name="Picture 2" descr="HZZ savjetuje: Kako odabrati pravu srednju školu i zanimanje?">
            <a:extLst>
              <a:ext uri="{FF2B5EF4-FFF2-40B4-BE49-F238E27FC236}">
                <a16:creationId xmlns:a16="http://schemas.microsoft.com/office/drawing/2014/main" xmlns="" id="{567B7A1D-1C40-4390-B9FD-67CBCBE525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598" t="4825" r="4689" b="5567"/>
          <a:stretch/>
        </p:blipFill>
        <p:spPr bwMode="auto">
          <a:xfrm>
            <a:off x="2286000" y="3761656"/>
            <a:ext cx="4572000"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9873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7202AD0B-1769-43C3-9096-DB0B003550F4}"/>
              </a:ext>
            </a:extLst>
          </p:cNvPr>
          <p:cNvSpPr>
            <a:spLocks noGrp="1"/>
          </p:cNvSpPr>
          <p:nvPr>
            <p:ph type="title"/>
          </p:nvPr>
        </p:nvSpPr>
        <p:spPr/>
        <p:txBody>
          <a:bodyPr/>
          <a:lstStyle/>
          <a:p>
            <a:r>
              <a:rPr lang="hr-HR" dirty="0"/>
              <a:t>Važne internetske stranice</a:t>
            </a:r>
          </a:p>
        </p:txBody>
      </p:sp>
      <p:sp>
        <p:nvSpPr>
          <p:cNvPr id="3" name="Rezervirano mjesto sadržaja 2">
            <a:extLst>
              <a:ext uri="{FF2B5EF4-FFF2-40B4-BE49-F238E27FC236}">
                <a16:creationId xmlns:a16="http://schemas.microsoft.com/office/drawing/2014/main" xmlns="" id="{EC31F0C8-BBAD-4FD4-8152-974C60CA6571}"/>
              </a:ext>
            </a:extLst>
          </p:cNvPr>
          <p:cNvSpPr>
            <a:spLocks noGrp="1"/>
          </p:cNvSpPr>
          <p:nvPr>
            <p:ph idx="1"/>
          </p:nvPr>
        </p:nvSpPr>
        <p:spPr>
          <a:xfrm>
            <a:off x="539552" y="1996323"/>
            <a:ext cx="7692336" cy="4459024"/>
          </a:xfrm>
        </p:spPr>
        <p:txBody>
          <a:bodyPr>
            <a:normAutofit/>
          </a:bodyPr>
          <a:lstStyle/>
          <a:p>
            <a:pPr>
              <a:buNone/>
            </a:pPr>
            <a:r>
              <a:rPr lang="hr-HR" altLang="sr-Latn-RS" sz="2600" b="1" dirty="0">
                <a:solidFill>
                  <a:srgbClr val="FF0000"/>
                </a:solidFill>
                <a:latin typeface="Arial Narrow" panose="020B0606020202030204" pitchFamily="34" charset="0"/>
                <a:sym typeface="Wingdings" panose="05000000000000000000" pitchFamily="2" charset="2"/>
              </a:rPr>
              <a:t> </a:t>
            </a:r>
            <a:r>
              <a:rPr lang="hr-HR" altLang="sr-Latn-RS" sz="2600" b="1" dirty="0">
                <a:solidFill>
                  <a:srgbClr val="FF0000"/>
                </a:solidFill>
                <a:latin typeface="Arial Narrow" panose="020B0606020202030204" pitchFamily="34" charset="0"/>
              </a:rPr>
              <a:t>e-usmjeravanje.hzz.hr</a:t>
            </a:r>
          </a:p>
          <a:p>
            <a:pPr>
              <a:buNone/>
            </a:pPr>
            <a:r>
              <a:rPr lang="hr-HR" altLang="sr-Latn-RS" sz="2600" dirty="0">
                <a:latin typeface="Arial Narrow" panose="020B0606020202030204" pitchFamily="34" charset="0"/>
              </a:rPr>
              <a:t>  - opis onoga što radi Zavod za zapošljavanje</a:t>
            </a:r>
          </a:p>
          <a:p>
            <a:pPr>
              <a:buNone/>
            </a:pPr>
            <a:r>
              <a:rPr lang="hr-HR" altLang="sr-Latn-RS" sz="2600" dirty="0">
                <a:latin typeface="Arial Narrow" panose="020B0606020202030204" pitchFamily="34" charset="0"/>
              </a:rPr>
              <a:t>  - osobine koje traže poslodavci</a:t>
            </a:r>
          </a:p>
          <a:p>
            <a:pPr>
              <a:buNone/>
            </a:pPr>
            <a:r>
              <a:rPr lang="hr-HR" altLang="sr-Latn-RS" sz="2600" dirty="0">
                <a:latin typeface="Arial Narrow" panose="020B0606020202030204" pitchFamily="34" charset="0"/>
              </a:rPr>
              <a:t>  - Upitnik interesa i kompetencija</a:t>
            </a:r>
          </a:p>
          <a:p>
            <a:pPr>
              <a:buNone/>
            </a:pPr>
            <a:r>
              <a:rPr lang="hr-HR" altLang="sr-Latn-RS" sz="2600" dirty="0">
                <a:latin typeface="Arial Narrow" panose="020B0606020202030204" pitchFamily="34" charset="0"/>
              </a:rPr>
              <a:t> </a:t>
            </a:r>
            <a:r>
              <a:rPr lang="hr-HR" altLang="sr-Latn-RS" sz="2600" dirty="0">
                <a:solidFill>
                  <a:srgbClr val="FF0000"/>
                </a:solidFill>
                <a:latin typeface="Arial Narrow" panose="020B0606020202030204" pitchFamily="34" charset="0"/>
                <a:sym typeface="Wingdings" panose="05000000000000000000" pitchFamily="2" charset="2"/>
              </a:rPr>
              <a:t></a:t>
            </a:r>
            <a:r>
              <a:rPr lang="hr-HR" altLang="sr-Latn-RS" sz="2600" dirty="0">
                <a:latin typeface="Arial Narrow" panose="020B0606020202030204" pitchFamily="34" charset="0"/>
                <a:sym typeface="Wingdings" panose="05000000000000000000" pitchFamily="2" charset="2"/>
              </a:rPr>
              <a:t> </a:t>
            </a:r>
            <a:r>
              <a:rPr lang="hr-HR" altLang="sr-Latn-RS" sz="2600" b="1" dirty="0">
                <a:solidFill>
                  <a:srgbClr val="FF0000"/>
                </a:solidFill>
                <a:latin typeface="Arial Narrow" panose="020B0606020202030204" pitchFamily="34" charset="0"/>
              </a:rPr>
              <a:t>cisok.hr </a:t>
            </a:r>
            <a:r>
              <a:rPr lang="hr-HR" altLang="sr-Latn-RS" sz="2600" dirty="0">
                <a:latin typeface="Arial Narrow" panose="020B0606020202030204" pitchFamily="34" charset="0"/>
              </a:rPr>
              <a:t>(Centar za informiranje i savjetovanje o karijeri)</a:t>
            </a:r>
          </a:p>
          <a:p>
            <a:pPr>
              <a:buNone/>
            </a:pPr>
            <a:r>
              <a:rPr lang="hr-HR" altLang="sr-Latn-RS" sz="2600" dirty="0">
                <a:latin typeface="Arial Narrow" panose="020B0606020202030204" pitchFamily="34" charset="0"/>
              </a:rPr>
              <a:t> </a:t>
            </a:r>
            <a:r>
              <a:rPr lang="hr-HR" altLang="sr-Latn-RS" sz="2600" dirty="0">
                <a:solidFill>
                  <a:srgbClr val="FF0000"/>
                </a:solidFill>
                <a:latin typeface="Arial Narrow" panose="020B0606020202030204" pitchFamily="34" charset="0"/>
                <a:sym typeface="Wingdings" panose="05000000000000000000" pitchFamily="2" charset="2"/>
              </a:rPr>
              <a:t> </a:t>
            </a:r>
            <a:r>
              <a:rPr lang="hr-HR" altLang="sr-Latn-RS" sz="2600" b="1" dirty="0">
                <a:solidFill>
                  <a:srgbClr val="FF0000"/>
                </a:solidFill>
                <a:latin typeface="Arial Narrow" panose="020B0606020202030204" pitchFamily="34" charset="0"/>
                <a:sym typeface="Wingdings" panose="05000000000000000000" pitchFamily="2" charset="2"/>
              </a:rPr>
              <a:t>srednje.e-u</a:t>
            </a:r>
            <a:r>
              <a:rPr lang="hr-HR" altLang="sr-Latn-RS" sz="2600" b="1" dirty="0">
                <a:solidFill>
                  <a:srgbClr val="FF0000"/>
                </a:solidFill>
                <a:latin typeface="Arial Narrow" panose="020B0606020202030204" pitchFamily="34" charset="0"/>
              </a:rPr>
              <a:t>pisi.hr</a:t>
            </a:r>
          </a:p>
          <a:p>
            <a:pPr>
              <a:buNone/>
            </a:pPr>
            <a:r>
              <a:rPr lang="hr-HR" altLang="sr-Latn-RS" sz="2600" dirty="0">
                <a:latin typeface="Arial Narrow" panose="020B0606020202030204" pitchFamily="34" charset="0"/>
              </a:rPr>
              <a:t>  - spajanje s Pravilnikom o elementima i kriterijima upisa</a:t>
            </a:r>
          </a:p>
          <a:p>
            <a:pPr>
              <a:buNone/>
            </a:pPr>
            <a:r>
              <a:rPr lang="hr-HR" altLang="sr-Latn-RS" sz="2600" dirty="0">
                <a:latin typeface="Arial Narrow" panose="020B0606020202030204" pitchFamily="34" charset="0"/>
              </a:rPr>
              <a:t>  - Korisničke upute /Prijave u sustav</a:t>
            </a:r>
          </a:p>
          <a:p>
            <a:pPr>
              <a:buNone/>
            </a:pPr>
            <a:r>
              <a:rPr lang="hr-HR" altLang="sr-Latn-RS" dirty="0"/>
              <a:t>  </a:t>
            </a:r>
            <a:endParaRPr lang="hr-HR" altLang="sr-Latn-RS" i="1" u="sng" dirty="0">
              <a:solidFill>
                <a:srgbClr val="FF0000"/>
              </a:solidFill>
            </a:endParaRPr>
          </a:p>
          <a:p>
            <a:endParaRPr lang="hr-HR" dirty="0"/>
          </a:p>
        </p:txBody>
      </p:sp>
      <p:sp>
        <p:nvSpPr>
          <p:cNvPr id="4" name="Rezervirano mjesto broja slajda 3">
            <a:extLst>
              <a:ext uri="{FF2B5EF4-FFF2-40B4-BE49-F238E27FC236}">
                <a16:creationId xmlns:a16="http://schemas.microsoft.com/office/drawing/2014/main" xmlns="" id="{52D252D8-977C-455A-912C-39575EC62BC7}"/>
              </a:ext>
            </a:extLst>
          </p:cNvPr>
          <p:cNvSpPr>
            <a:spLocks noGrp="1"/>
          </p:cNvSpPr>
          <p:nvPr>
            <p:ph type="sldNum" sz="quarter" idx="12"/>
          </p:nvPr>
        </p:nvSpPr>
        <p:spPr/>
        <p:txBody>
          <a:bodyPr/>
          <a:lstStyle/>
          <a:p>
            <a:pPr>
              <a:defRPr/>
            </a:pPr>
            <a:fld id="{B4F5CD1C-0E50-4D66-AF9C-608CC5599945}" type="slidenum">
              <a:rPr lang="hr-HR" smtClean="0"/>
              <a:pPr>
                <a:defRPr/>
              </a:pPr>
              <a:t>3</a:t>
            </a:fld>
            <a:endParaRPr lang="hr-HR"/>
          </a:p>
        </p:txBody>
      </p:sp>
    </p:spTree>
    <p:extLst>
      <p:ext uri="{BB962C8B-B14F-4D97-AF65-F5344CB8AC3E}">
        <p14:creationId xmlns:p14="http://schemas.microsoft.com/office/powerpoint/2010/main" val="286819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5F64614C-A15F-4B6B-8B54-65236A819BB2}"/>
              </a:ext>
            </a:extLst>
          </p:cNvPr>
          <p:cNvSpPr>
            <a:spLocks noGrp="1"/>
          </p:cNvSpPr>
          <p:nvPr>
            <p:ph type="title"/>
          </p:nvPr>
        </p:nvSpPr>
        <p:spPr>
          <a:xfrm>
            <a:off x="376647" y="548680"/>
            <a:ext cx="8484424" cy="1499616"/>
          </a:xfrm>
        </p:spPr>
        <p:txBody>
          <a:bodyPr/>
          <a:lstStyle/>
          <a:p>
            <a:r>
              <a:rPr lang="hr-HR" dirty="0"/>
              <a:t>važni dokumenti i zakonska regulativa</a:t>
            </a:r>
          </a:p>
        </p:txBody>
      </p:sp>
      <p:sp>
        <p:nvSpPr>
          <p:cNvPr id="3" name="Rezervirano mjesto sadržaja 2">
            <a:extLst>
              <a:ext uri="{FF2B5EF4-FFF2-40B4-BE49-F238E27FC236}">
                <a16:creationId xmlns:a16="http://schemas.microsoft.com/office/drawing/2014/main" xmlns="" id="{2B81D148-A535-44BA-B1E3-9FA9BD512293}"/>
              </a:ext>
            </a:extLst>
          </p:cNvPr>
          <p:cNvSpPr>
            <a:spLocks noGrp="1"/>
          </p:cNvSpPr>
          <p:nvPr>
            <p:ph idx="1"/>
          </p:nvPr>
        </p:nvSpPr>
        <p:spPr>
          <a:xfrm>
            <a:off x="358309" y="1480718"/>
            <a:ext cx="8605097" cy="5157192"/>
          </a:xfrm>
        </p:spPr>
        <p:txBody>
          <a:bodyPr>
            <a:normAutofit/>
          </a:bodyPr>
          <a:lstStyle/>
          <a:p>
            <a:endParaRPr lang="hr-HR" altLang="sr-Latn-RS" dirty="0">
              <a:latin typeface="Arial Narrow" panose="020B0606020202030204" pitchFamily="34" charset="0"/>
            </a:endParaRPr>
          </a:p>
          <a:p>
            <a:r>
              <a:rPr lang="hr-HR" altLang="sr-Latn-RS" sz="2400" b="1" dirty="0">
                <a:latin typeface="Arial Narrow" panose="020B0606020202030204" pitchFamily="34" charset="0"/>
              </a:rPr>
              <a:t>Pravilnik</a:t>
            </a:r>
            <a:r>
              <a:rPr lang="hr-HR" altLang="sr-Latn-RS" sz="2400" dirty="0">
                <a:latin typeface="Arial Narrow" panose="020B0606020202030204" pitchFamily="34" charset="0"/>
              </a:rPr>
              <a:t> o elementima i kriterijima za izbor kandidata za upis u 1. razred srednje škole (NN 49/2015)</a:t>
            </a:r>
          </a:p>
          <a:p>
            <a:r>
              <a:rPr lang="hr-HR" altLang="sr-Latn-RS" sz="2400" b="1" dirty="0">
                <a:latin typeface="Arial Narrow" panose="020B0606020202030204" pitchFamily="34" charset="0"/>
              </a:rPr>
              <a:t>Pravilnik o izmjenama i dopunama</a:t>
            </a:r>
            <a:r>
              <a:rPr lang="hr-HR" altLang="sr-Latn-RS" sz="2400" dirty="0">
                <a:latin typeface="Arial Narrow" panose="020B0606020202030204" pitchFamily="34" charset="0"/>
              </a:rPr>
              <a:t> Pravilnika o elementima i kriterijima… (NN 47/2017, NN 39/2022)</a:t>
            </a:r>
          </a:p>
          <a:p>
            <a:r>
              <a:rPr lang="hr-HR" altLang="sr-Latn-RS" sz="2400" b="1" dirty="0">
                <a:latin typeface="Arial Narrow" panose="020B0606020202030204" pitchFamily="34" charset="0"/>
              </a:rPr>
              <a:t>Odluka</a:t>
            </a:r>
            <a:r>
              <a:rPr lang="hr-HR" altLang="sr-Latn-RS" sz="2400" dirty="0">
                <a:latin typeface="Arial Narrow" panose="020B0606020202030204" pitchFamily="34" charset="0"/>
              </a:rPr>
              <a:t> o upisu učenika u 1. razred srednje škole u školskoj godini 2024./2025. (mijenja se svake godine)</a:t>
            </a:r>
          </a:p>
          <a:p>
            <a:r>
              <a:rPr lang="hr-HR" altLang="sr-Latn-RS" sz="2400" dirty="0">
                <a:latin typeface="Arial Narrow" panose="020B0606020202030204" pitchFamily="34" charset="0"/>
              </a:rPr>
              <a:t>“Prijave i upisi u srednje škole za školsku godinu 2024./2025</a:t>
            </a:r>
            <a:r>
              <a:rPr lang="hr-HR" altLang="sr-Latn-RS" sz="2400" dirty="0">
                <a:solidFill>
                  <a:schemeClr val="accent4"/>
                </a:solidFill>
                <a:latin typeface="Arial Narrow" panose="020B0606020202030204" pitchFamily="34" charset="0"/>
              </a:rPr>
              <a:t>.</a:t>
            </a:r>
            <a:r>
              <a:rPr lang="hr-HR" altLang="sr-Latn-RS" sz="2400" dirty="0">
                <a:latin typeface="Arial Narrow" panose="020B0606020202030204" pitchFamily="34" charset="0"/>
              </a:rPr>
              <a:t> - Idemo u srednju školu”</a:t>
            </a:r>
          </a:p>
          <a:p>
            <a:r>
              <a:rPr lang="hr-HR" altLang="sr-Latn-RS" sz="2400" dirty="0">
                <a:latin typeface="Arial Narrow" panose="020B0606020202030204" pitchFamily="34" charset="0"/>
              </a:rPr>
              <a:t>Brošura „Kamo nakon osnovne”; Online kalkulator bodova</a:t>
            </a:r>
          </a:p>
          <a:p>
            <a:r>
              <a:rPr lang="hr-HR" altLang="sr-Latn-RS" sz="2400" dirty="0">
                <a:latin typeface="Arial Narrow" panose="020B0606020202030204" pitchFamily="34" charset="0"/>
              </a:rPr>
              <a:t>Sve se nalazi na stranicama </a:t>
            </a:r>
            <a:r>
              <a:rPr lang="hr-HR" altLang="sr-Latn-RS" sz="2400" dirty="0" smtClean="0">
                <a:solidFill>
                  <a:srgbClr val="FF0000"/>
                </a:solidFill>
                <a:latin typeface="Arial Narrow" panose="020B0606020202030204" pitchFamily="34" charset="0"/>
              </a:rPr>
              <a:t>srednje.e-upisi.hr</a:t>
            </a:r>
          </a:p>
          <a:p>
            <a:r>
              <a:rPr lang="hr-HR" altLang="sr-Latn-RS" sz="2400" dirty="0">
                <a:latin typeface="Arial Narrow" panose="020B0606020202030204" pitchFamily="34" charset="0"/>
              </a:rPr>
              <a:t>w</a:t>
            </a:r>
            <a:r>
              <a:rPr lang="hr-HR" altLang="sr-Latn-RS" sz="2400" dirty="0" smtClean="0">
                <a:latin typeface="Arial Narrow" panose="020B0606020202030204" pitchFamily="34" charset="0"/>
              </a:rPr>
              <a:t>eb stranica OŠ </a:t>
            </a:r>
            <a:r>
              <a:rPr lang="hr-HR" altLang="sr-Latn-RS" sz="2400" dirty="0" err="1" smtClean="0">
                <a:latin typeface="Arial Narrow" panose="020B0606020202030204" pitchFamily="34" charset="0"/>
              </a:rPr>
              <a:t>Finida</a:t>
            </a:r>
            <a:r>
              <a:rPr lang="hr-HR" altLang="sr-Latn-RS" sz="2400" dirty="0" smtClean="0">
                <a:latin typeface="Arial Narrow" panose="020B0606020202030204" pitchFamily="34" charset="0"/>
              </a:rPr>
              <a:t> -&gt; upisi u srednju</a:t>
            </a:r>
            <a:endParaRPr lang="hr-HR" altLang="sr-Latn-RS" sz="2400" dirty="0">
              <a:latin typeface="Arial Narrow" panose="020B0606020202030204" pitchFamily="34" charset="0"/>
            </a:endParaRPr>
          </a:p>
          <a:p>
            <a:endParaRPr lang="hr-HR" dirty="0"/>
          </a:p>
        </p:txBody>
      </p:sp>
      <p:sp>
        <p:nvSpPr>
          <p:cNvPr id="4" name="Rezervirano mjesto broja slajda 3">
            <a:extLst>
              <a:ext uri="{FF2B5EF4-FFF2-40B4-BE49-F238E27FC236}">
                <a16:creationId xmlns:a16="http://schemas.microsoft.com/office/drawing/2014/main" xmlns="" id="{4F3D34BB-ECCC-4D54-9105-04C1C2136325}"/>
              </a:ext>
            </a:extLst>
          </p:cNvPr>
          <p:cNvSpPr>
            <a:spLocks noGrp="1"/>
          </p:cNvSpPr>
          <p:nvPr>
            <p:ph type="sldNum" sz="quarter" idx="12"/>
          </p:nvPr>
        </p:nvSpPr>
        <p:spPr/>
        <p:txBody>
          <a:bodyPr/>
          <a:lstStyle/>
          <a:p>
            <a:pPr>
              <a:defRPr/>
            </a:pPr>
            <a:fld id="{B4F5CD1C-0E50-4D66-AF9C-608CC5599945}" type="slidenum">
              <a:rPr lang="hr-HR" smtClean="0"/>
              <a:pPr>
                <a:defRPr/>
              </a:pPr>
              <a:t>4</a:t>
            </a:fld>
            <a:endParaRPr lang="hr-HR"/>
          </a:p>
        </p:txBody>
      </p:sp>
    </p:spTree>
    <p:extLst>
      <p:ext uri="{BB962C8B-B14F-4D97-AF65-F5344CB8AC3E}">
        <p14:creationId xmlns:p14="http://schemas.microsoft.com/office/powerpoint/2010/main" val="3560022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93152" y="476672"/>
            <a:ext cx="7848872" cy="1584176"/>
          </a:xfrm>
        </p:spPr>
        <p:txBody>
          <a:bodyPr>
            <a:normAutofit/>
          </a:bodyPr>
          <a:lstStyle/>
          <a:p>
            <a:pPr algn="ctr" eaLnBrk="1" hangingPunct="1"/>
            <a:r>
              <a:rPr lang="hr-HR" sz="3600" dirty="0">
                <a:solidFill>
                  <a:schemeClr val="tx1"/>
                </a:solidFill>
              </a:rPr>
              <a:t>ELEMENTI I KRITERIJI VREDNOVANJA ZA UPIS U SREDNJU ŠKOLU</a:t>
            </a:r>
          </a:p>
        </p:txBody>
      </p:sp>
      <p:sp>
        <p:nvSpPr>
          <p:cNvPr id="4" name="Rezervirano mjesto broja slajda 3"/>
          <p:cNvSpPr>
            <a:spLocks noGrp="1"/>
          </p:cNvSpPr>
          <p:nvPr>
            <p:ph type="sldNum" sz="quarter" idx="12"/>
          </p:nvPr>
        </p:nvSpPr>
        <p:spPr/>
        <p:txBody>
          <a:bodyPr/>
          <a:lstStyle/>
          <a:p>
            <a:pPr>
              <a:defRPr/>
            </a:pPr>
            <a:fld id="{B4F5CD1C-0E50-4D66-AF9C-608CC5599945}" type="slidenum">
              <a:rPr lang="hr-HR" smtClean="0"/>
              <a:pPr>
                <a:defRPr/>
              </a:pPr>
              <a:t>5</a:t>
            </a:fld>
            <a:endParaRPr lang="hr-HR"/>
          </a:p>
        </p:txBody>
      </p:sp>
      <p:graphicFrame>
        <p:nvGraphicFramePr>
          <p:cNvPr id="5" name="Objekt 4">
            <a:extLst>
              <a:ext uri="{FF2B5EF4-FFF2-40B4-BE49-F238E27FC236}">
                <a16:creationId xmlns:a16="http://schemas.microsoft.com/office/drawing/2014/main" xmlns="" id="{BD1E4891-BB7B-4FE4-9E66-6F7CB01D058F}"/>
              </a:ext>
            </a:extLst>
          </p:cNvPr>
          <p:cNvGraphicFramePr>
            <a:graphicFrameLocks noChangeAspect="1"/>
          </p:cNvGraphicFramePr>
          <p:nvPr>
            <p:extLst>
              <p:ext uri="{D42A27DB-BD31-4B8C-83A1-F6EECF244321}">
                <p14:modId xmlns:p14="http://schemas.microsoft.com/office/powerpoint/2010/main" val="261800169"/>
              </p:ext>
            </p:extLst>
          </p:nvPr>
        </p:nvGraphicFramePr>
        <p:xfrm>
          <a:off x="674662" y="1868240"/>
          <a:ext cx="8302864" cy="4848519"/>
        </p:xfrm>
        <a:graphic>
          <a:graphicData uri="http://schemas.openxmlformats.org/presentationml/2006/ole">
            <mc:AlternateContent xmlns:mc="http://schemas.openxmlformats.org/markup-compatibility/2006">
              <mc:Choice xmlns:v="urn:schemas-microsoft-com:vml" Requires="v">
                <p:oleObj spid="_x0000_s3081" name="Document" r:id="rId3" imgW="9144000" imgH="5179595" progId="Word.Document.12">
                  <p:embed/>
                </p:oleObj>
              </mc:Choice>
              <mc:Fallback>
                <p:oleObj name="Document" r:id="rId3" imgW="9144000" imgH="5179595" progId="Word.Document.12">
                  <p:embed/>
                  <p:pic>
                    <p:nvPicPr>
                      <p:cNvPr id="4" name="Objekt 3">
                        <a:extLst>
                          <a:ext uri="{FF2B5EF4-FFF2-40B4-BE49-F238E27FC236}">
                            <a16:creationId xmlns:a16="http://schemas.microsoft.com/office/drawing/2014/main" xmlns="" id="{E577247B-6179-41C1-ABDB-D7542D373314}"/>
                          </a:ext>
                        </a:extLst>
                      </p:cNvPr>
                      <p:cNvPicPr/>
                      <p:nvPr/>
                    </p:nvPicPr>
                    <p:blipFill>
                      <a:blip r:embed="rId4"/>
                      <a:stretch>
                        <a:fillRect/>
                      </a:stretch>
                    </p:blipFill>
                    <p:spPr>
                      <a:xfrm>
                        <a:off x="674662" y="1868240"/>
                        <a:ext cx="8302864" cy="4848519"/>
                      </a:xfrm>
                      <a:prstGeom prst="rect">
                        <a:avLst/>
                      </a:prstGeom>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710917" y="316558"/>
            <a:ext cx="7630616" cy="1600200"/>
          </a:xfrm>
        </p:spPr>
        <p:txBody>
          <a:bodyPr>
            <a:normAutofit/>
          </a:bodyPr>
          <a:lstStyle/>
          <a:p>
            <a:pPr eaLnBrk="1" hangingPunct="1"/>
            <a:r>
              <a:rPr lang="hr-HR" dirty="0">
                <a:solidFill>
                  <a:srgbClr val="002060"/>
                </a:solidFill>
              </a:rPr>
              <a:t>ZAJEDNIČKI ELEMENTI</a:t>
            </a:r>
            <a:br>
              <a:rPr lang="hr-HR" dirty="0">
                <a:solidFill>
                  <a:srgbClr val="002060"/>
                </a:solidFill>
              </a:rPr>
            </a:br>
            <a:r>
              <a:rPr lang="hr-HR" sz="3200" dirty="0"/>
              <a:t>ZA </a:t>
            </a:r>
            <a:r>
              <a:rPr lang="hr-HR" sz="3200" u="sng" dirty="0"/>
              <a:t>četverogodišnje</a:t>
            </a:r>
            <a:r>
              <a:rPr lang="hr-HR" sz="3200" dirty="0"/>
              <a:t> GIMNAZIJSKE I STRUKOVNE PROGRAME</a:t>
            </a:r>
          </a:p>
        </p:txBody>
      </p:sp>
      <p:graphicFrame>
        <p:nvGraphicFramePr>
          <p:cNvPr id="15698" name="Group 338"/>
          <p:cNvGraphicFramePr>
            <a:graphicFrameLocks noGrp="1"/>
          </p:cNvGraphicFramePr>
          <p:nvPr>
            <p:ph type="tbl" idx="1"/>
            <p:extLst>
              <p:ext uri="{D42A27DB-BD31-4B8C-83A1-F6EECF244321}">
                <p14:modId xmlns:p14="http://schemas.microsoft.com/office/powerpoint/2010/main" val="3084776928"/>
              </p:ext>
            </p:extLst>
          </p:nvPr>
        </p:nvGraphicFramePr>
        <p:xfrm>
          <a:off x="539552" y="1988840"/>
          <a:ext cx="8064896" cy="4104459"/>
        </p:xfrm>
        <a:graphic>
          <a:graphicData uri="http://schemas.openxmlformats.org/drawingml/2006/table">
            <a:tbl>
              <a:tblPr/>
              <a:tblGrid>
                <a:gridCol w="3032653">
                  <a:extLst>
                    <a:ext uri="{9D8B030D-6E8A-4147-A177-3AD203B41FA5}">
                      <a16:colId xmlns:a16="http://schemas.microsoft.com/office/drawing/2014/main" xmlns="" val="20000"/>
                    </a:ext>
                  </a:extLst>
                </a:gridCol>
                <a:gridCol w="926599">
                  <a:extLst>
                    <a:ext uri="{9D8B030D-6E8A-4147-A177-3AD203B41FA5}">
                      <a16:colId xmlns:a16="http://schemas.microsoft.com/office/drawing/2014/main" xmlns="" val="20001"/>
                    </a:ext>
                  </a:extLst>
                </a:gridCol>
                <a:gridCol w="926597">
                  <a:extLst>
                    <a:ext uri="{9D8B030D-6E8A-4147-A177-3AD203B41FA5}">
                      <a16:colId xmlns:a16="http://schemas.microsoft.com/office/drawing/2014/main" xmlns="" val="20002"/>
                    </a:ext>
                  </a:extLst>
                </a:gridCol>
                <a:gridCol w="928261">
                  <a:extLst>
                    <a:ext uri="{9D8B030D-6E8A-4147-A177-3AD203B41FA5}">
                      <a16:colId xmlns:a16="http://schemas.microsoft.com/office/drawing/2014/main" xmlns="" val="20003"/>
                    </a:ext>
                  </a:extLst>
                </a:gridCol>
                <a:gridCol w="926599">
                  <a:extLst>
                    <a:ext uri="{9D8B030D-6E8A-4147-A177-3AD203B41FA5}">
                      <a16:colId xmlns:a16="http://schemas.microsoft.com/office/drawing/2014/main" xmlns="" val="20004"/>
                    </a:ext>
                  </a:extLst>
                </a:gridCol>
                <a:gridCol w="1324187">
                  <a:extLst>
                    <a:ext uri="{9D8B030D-6E8A-4147-A177-3AD203B41FA5}">
                      <a16:colId xmlns:a16="http://schemas.microsoft.com/office/drawing/2014/main" xmlns="" val="20005"/>
                    </a:ext>
                  </a:extLst>
                </a:gridCol>
              </a:tblGrid>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chemeClr val="tx1"/>
                          </a:solidFill>
                          <a:effectLst/>
                          <a:latin typeface="Times New Roman" pitchFamily="18" charset="0"/>
                          <a:cs typeface="Times New Roman" pitchFamily="18" charset="0"/>
                        </a:rPr>
                        <a:t>Elementi vrednovanja</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5. 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6.r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7.r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8.r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Ukupno</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xmlns="" val="10000"/>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Prosjek ocjena</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5.00</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20.00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1"/>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rgbClr val="0070C0"/>
                          </a:solidFill>
                          <a:effectLst/>
                          <a:latin typeface="Times New Roman" pitchFamily="18" charset="0"/>
                          <a:cs typeface="Times New Roman" pitchFamily="18" charset="0"/>
                        </a:rPr>
                        <a:t>Hrvatski jezik</a:t>
                      </a:r>
                      <a:endParaRPr kumimoji="0" lang="hr-HR" sz="2000" b="1" i="0" u="none" strike="noStrike" cap="none" normalizeH="0" baseline="0" dirty="0">
                        <a:ln>
                          <a:noFill/>
                        </a:ln>
                        <a:solidFill>
                          <a:srgbClr val="0070C0"/>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10.00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xmlns="" val="10002"/>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rgbClr val="0070C0"/>
                          </a:solidFill>
                          <a:effectLst/>
                          <a:latin typeface="Times New Roman" pitchFamily="18" charset="0"/>
                          <a:cs typeface="Times New Roman" pitchFamily="18" charset="0"/>
                        </a:rPr>
                        <a:t>Matematika</a:t>
                      </a:r>
                      <a:endParaRPr kumimoji="0" lang="hr-HR" sz="2000" b="1" i="0" u="none" strike="noStrike" cap="none" normalizeH="0" baseline="0" dirty="0">
                        <a:ln>
                          <a:noFill/>
                        </a:ln>
                        <a:solidFill>
                          <a:srgbClr val="0070C0"/>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10.00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3"/>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rgbClr val="0070C0"/>
                          </a:solidFill>
                          <a:effectLst/>
                          <a:latin typeface="Times New Roman" pitchFamily="18" charset="0"/>
                          <a:cs typeface="Times New Roman" pitchFamily="18" charset="0"/>
                        </a:rPr>
                        <a:t>Prvi strani jezik</a:t>
                      </a:r>
                      <a:endParaRPr kumimoji="0" lang="hr-HR" sz="2000" b="1" i="0" u="none" strike="noStrike" cap="none" normalizeH="0" baseline="0" dirty="0">
                        <a:ln>
                          <a:noFill/>
                        </a:ln>
                        <a:solidFill>
                          <a:srgbClr val="0070C0"/>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10.00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xmlns="" val="10004"/>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Predmet značajan za upis*</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10.00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5"/>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Predmet značajan za upis*</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10.00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xmlns="" val="10006"/>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Predmet značajan za upis**</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10.00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7"/>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chemeClr val="tx1"/>
                          </a:solidFill>
                          <a:effectLst/>
                          <a:latin typeface="Times New Roman" pitchFamily="18" charset="0"/>
                          <a:cs typeface="Times New Roman" pitchFamily="18" charset="0"/>
                        </a:rPr>
                        <a:t>Ukupno</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chemeClr val="tx1"/>
                          </a:solidFill>
                          <a:effectLst/>
                          <a:latin typeface="Times New Roman" pitchFamily="18" charset="0"/>
                          <a:cs typeface="Times New Roman" pitchFamily="18" charset="0"/>
                        </a:rPr>
                        <a:t>80.00</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extLst>
                  <a:ext uri="{0D108BD9-81ED-4DB2-BD59-A6C34878D82A}">
                    <a16:rowId xmlns:a16="http://schemas.microsoft.com/office/drawing/2014/main" xmlns="" val="10008"/>
                  </a:ext>
                </a:extLst>
              </a:tr>
            </a:tbl>
          </a:graphicData>
        </a:graphic>
      </p:graphicFrame>
      <p:sp>
        <p:nvSpPr>
          <p:cNvPr id="5" name="Rezervirano mjesto broja slajda 4"/>
          <p:cNvSpPr>
            <a:spLocks noGrp="1"/>
          </p:cNvSpPr>
          <p:nvPr>
            <p:ph type="sldNum" sz="quarter" idx="12"/>
          </p:nvPr>
        </p:nvSpPr>
        <p:spPr/>
        <p:txBody>
          <a:bodyPr/>
          <a:lstStyle/>
          <a:p>
            <a:pPr>
              <a:defRPr/>
            </a:pPr>
            <a:fld id="{CBF63968-757F-413B-A2D4-532D24C010DB}" type="slidenum">
              <a:rPr lang="hr-HR" smtClean="0"/>
              <a:pPr>
                <a:defRPr/>
              </a:pPr>
              <a:t>6</a:t>
            </a:fld>
            <a:endParaRPr lang="hr-HR"/>
          </a:p>
        </p:txBody>
      </p:sp>
      <p:sp>
        <p:nvSpPr>
          <p:cNvPr id="5123" name="Rectangle 6"/>
          <p:cNvSpPr>
            <a:spLocks noChangeArrowheads="1"/>
          </p:cNvSpPr>
          <p:nvPr/>
        </p:nvSpPr>
        <p:spPr bwMode="auto">
          <a:xfrm>
            <a:off x="684213" y="1844675"/>
            <a:ext cx="7696200" cy="3657600"/>
          </a:xfrm>
          <a:prstGeom prst="rect">
            <a:avLst/>
          </a:prstGeom>
          <a:noFill/>
          <a:ln w="9525">
            <a:noFill/>
            <a:miter lim="800000"/>
            <a:headEnd/>
            <a:tailEnd/>
          </a:ln>
        </p:spPr>
        <p:txBody>
          <a:bodyPr/>
          <a:lstStyle/>
          <a:p>
            <a:pPr marL="342900" indent="-342900">
              <a:spcBef>
                <a:spcPct val="20000"/>
              </a:spcBef>
              <a:buFontTx/>
              <a:buChar char="•"/>
            </a:pPr>
            <a:endParaRPr lang="sr-Latn-CS" sz="3200"/>
          </a:p>
        </p:txBody>
      </p:sp>
      <p:sp>
        <p:nvSpPr>
          <p:cNvPr id="2" name="Pravokutnik 1">
            <a:extLst>
              <a:ext uri="{FF2B5EF4-FFF2-40B4-BE49-F238E27FC236}">
                <a16:creationId xmlns:a16="http://schemas.microsoft.com/office/drawing/2014/main" xmlns="" id="{514E0FB2-1EEA-47AC-8AC0-9DCFC60B3EF3}"/>
              </a:ext>
            </a:extLst>
          </p:cNvPr>
          <p:cNvSpPr/>
          <p:nvPr/>
        </p:nvSpPr>
        <p:spPr>
          <a:xfrm>
            <a:off x="539552" y="6104396"/>
            <a:ext cx="7056784" cy="753604"/>
          </a:xfrm>
          <a:prstGeom prst="rect">
            <a:avLst/>
          </a:prstGeom>
        </p:spPr>
        <p:txBody>
          <a:bodyPr wrap="square">
            <a:spAutoFit/>
          </a:bodyPr>
          <a:lstStyle/>
          <a:p>
            <a:pPr>
              <a:lnSpc>
                <a:spcPct val="120000"/>
              </a:lnSpc>
              <a:spcAft>
                <a:spcPts val="200"/>
              </a:spcAft>
            </a:pPr>
            <a:r>
              <a:rPr lang="hr-HR" altLang="sr-Latn-RS" b="1" dirty="0"/>
              <a:t>*propisani Pravilnikom</a:t>
            </a:r>
          </a:p>
          <a:p>
            <a:pPr>
              <a:lnSpc>
                <a:spcPct val="120000"/>
              </a:lnSpc>
              <a:spcAft>
                <a:spcPts val="200"/>
              </a:spcAft>
            </a:pPr>
            <a:r>
              <a:rPr lang="hr-HR" altLang="sr-Latn-RS" b="1" dirty="0"/>
              <a:t>**određuje srednja škola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806007" y="686629"/>
            <a:ext cx="7630616" cy="924806"/>
          </a:xfrm>
        </p:spPr>
        <p:txBody>
          <a:bodyPr>
            <a:normAutofit fontScale="90000"/>
          </a:bodyPr>
          <a:lstStyle/>
          <a:p>
            <a:pPr eaLnBrk="1" hangingPunct="1"/>
            <a:r>
              <a:rPr lang="hr-HR" sz="3600" dirty="0"/>
              <a:t>PRIMJER: OPĆA GIMNAZIJA (SŠ MATE BALOTA),</a:t>
            </a:r>
            <a:br>
              <a:rPr lang="hr-HR" sz="3600" dirty="0"/>
            </a:br>
            <a:r>
              <a:rPr lang="hr-HR" sz="3600" dirty="0"/>
              <a:t>4. godine</a:t>
            </a:r>
            <a:endParaRPr lang="hr-HR" sz="2400" dirty="0"/>
          </a:p>
        </p:txBody>
      </p:sp>
      <p:graphicFrame>
        <p:nvGraphicFramePr>
          <p:cNvPr id="15698" name="Group 338"/>
          <p:cNvGraphicFramePr>
            <a:graphicFrameLocks noGrp="1"/>
          </p:cNvGraphicFramePr>
          <p:nvPr>
            <p:ph type="tbl" idx="1"/>
            <p:extLst>
              <p:ext uri="{D42A27DB-BD31-4B8C-83A1-F6EECF244321}">
                <p14:modId xmlns:p14="http://schemas.microsoft.com/office/powerpoint/2010/main" val="3569435442"/>
              </p:ext>
            </p:extLst>
          </p:nvPr>
        </p:nvGraphicFramePr>
        <p:xfrm>
          <a:off x="684213" y="1988840"/>
          <a:ext cx="7696200" cy="4104459"/>
        </p:xfrm>
        <a:graphic>
          <a:graphicData uri="http://schemas.openxmlformats.org/drawingml/2006/table">
            <a:tbl>
              <a:tblPr/>
              <a:tblGrid>
                <a:gridCol w="2894012">
                  <a:extLst>
                    <a:ext uri="{9D8B030D-6E8A-4147-A177-3AD203B41FA5}">
                      <a16:colId xmlns:a16="http://schemas.microsoft.com/office/drawing/2014/main" xmlns="" val="20000"/>
                    </a:ext>
                  </a:extLst>
                </a:gridCol>
                <a:gridCol w="884238">
                  <a:extLst>
                    <a:ext uri="{9D8B030D-6E8A-4147-A177-3AD203B41FA5}">
                      <a16:colId xmlns:a16="http://schemas.microsoft.com/office/drawing/2014/main" xmlns="" val="20001"/>
                    </a:ext>
                  </a:extLst>
                </a:gridCol>
                <a:gridCol w="884237">
                  <a:extLst>
                    <a:ext uri="{9D8B030D-6E8A-4147-A177-3AD203B41FA5}">
                      <a16:colId xmlns:a16="http://schemas.microsoft.com/office/drawing/2014/main" xmlns="" val="20002"/>
                    </a:ext>
                  </a:extLst>
                </a:gridCol>
                <a:gridCol w="885825">
                  <a:extLst>
                    <a:ext uri="{9D8B030D-6E8A-4147-A177-3AD203B41FA5}">
                      <a16:colId xmlns:a16="http://schemas.microsoft.com/office/drawing/2014/main" xmlns="" val="20003"/>
                    </a:ext>
                  </a:extLst>
                </a:gridCol>
                <a:gridCol w="884238">
                  <a:extLst>
                    <a:ext uri="{9D8B030D-6E8A-4147-A177-3AD203B41FA5}">
                      <a16:colId xmlns:a16="http://schemas.microsoft.com/office/drawing/2014/main" xmlns="" val="20004"/>
                    </a:ext>
                  </a:extLst>
                </a:gridCol>
                <a:gridCol w="1263650">
                  <a:extLst>
                    <a:ext uri="{9D8B030D-6E8A-4147-A177-3AD203B41FA5}">
                      <a16:colId xmlns:a16="http://schemas.microsoft.com/office/drawing/2014/main" xmlns="" val="20005"/>
                    </a:ext>
                  </a:extLst>
                </a:gridCol>
              </a:tblGrid>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chemeClr val="tx1"/>
                          </a:solidFill>
                          <a:effectLst/>
                          <a:latin typeface="Times New Roman" pitchFamily="18" charset="0"/>
                          <a:cs typeface="Times New Roman" pitchFamily="18" charset="0"/>
                        </a:rPr>
                        <a:t>Elementi vrednovanja</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5. 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6.r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7.r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8.r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Ukupno</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xmlns="" val="10000"/>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Corbel" panose="020B0503020204020204" pitchFamily="34" charset="0"/>
                          <a:cs typeface="Times New Roman" pitchFamily="18" charset="0"/>
                        </a:rPr>
                        <a:t>Prosjek ocjena</a:t>
                      </a:r>
                      <a:endParaRPr kumimoji="0" lang="hr-HR" sz="2000" b="0" i="0" u="none" strike="noStrike" cap="none" normalizeH="0" baseline="0" dirty="0">
                        <a:ln>
                          <a:noFill/>
                        </a:ln>
                        <a:solidFill>
                          <a:schemeClr val="tx1"/>
                        </a:solidFill>
                        <a:effectLst/>
                        <a:latin typeface="Corbel" panose="020B0503020204020204" pitchFamily="34"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4.23</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4.37</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4.50</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4.57</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17.67</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1"/>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rgbClr val="0070C0"/>
                          </a:solidFill>
                          <a:effectLst/>
                          <a:latin typeface="Corbel" panose="020B0503020204020204" pitchFamily="34" charset="0"/>
                          <a:cs typeface="Times New Roman" pitchFamily="18" charset="0"/>
                        </a:rPr>
                        <a:t>Hrvatski jezik</a:t>
                      </a:r>
                      <a:endParaRPr kumimoji="0" lang="hr-HR" sz="2000" b="1" i="0" u="none" strike="noStrike" cap="none" normalizeH="0" baseline="0" dirty="0">
                        <a:ln>
                          <a:noFill/>
                        </a:ln>
                        <a:solidFill>
                          <a:srgbClr val="0070C0"/>
                        </a:solidFill>
                        <a:effectLst/>
                        <a:latin typeface="Corbel" panose="020B0503020204020204" pitchFamily="34"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4</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4</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8.00</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xmlns="" val="10002"/>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rgbClr val="0070C0"/>
                          </a:solidFill>
                          <a:effectLst/>
                          <a:latin typeface="Corbel" panose="020B0503020204020204" pitchFamily="34" charset="0"/>
                          <a:cs typeface="Times New Roman" pitchFamily="18" charset="0"/>
                        </a:rPr>
                        <a:t>Matematika</a:t>
                      </a:r>
                      <a:endParaRPr kumimoji="0" lang="hr-HR" sz="2000" b="1" i="0" u="none" strike="noStrike" cap="none" normalizeH="0" baseline="0" dirty="0">
                        <a:ln>
                          <a:noFill/>
                        </a:ln>
                        <a:solidFill>
                          <a:srgbClr val="0070C0"/>
                        </a:solidFill>
                        <a:effectLst/>
                        <a:latin typeface="Corbel" panose="020B0503020204020204" pitchFamily="34"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3</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8.00</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3"/>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rgbClr val="0070C0"/>
                          </a:solidFill>
                          <a:effectLst/>
                          <a:latin typeface="Corbel" panose="020B0503020204020204" pitchFamily="34" charset="0"/>
                          <a:cs typeface="Times New Roman" pitchFamily="18" charset="0"/>
                        </a:rPr>
                        <a:t>Prvi strani jezik</a:t>
                      </a:r>
                      <a:endParaRPr kumimoji="0" lang="hr-HR" sz="2000" b="1" i="0" u="none" strike="noStrike" cap="none" normalizeH="0" baseline="0" dirty="0">
                        <a:ln>
                          <a:noFill/>
                        </a:ln>
                        <a:solidFill>
                          <a:srgbClr val="0070C0"/>
                        </a:solidFill>
                        <a:effectLst/>
                        <a:latin typeface="Corbel" panose="020B0503020204020204" pitchFamily="34"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10.00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xmlns="" val="10004"/>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rgbClr val="FF0000"/>
                          </a:solidFill>
                          <a:effectLst/>
                          <a:latin typeface="Corbel" panose="020B0503020204020204" pitchFamily="34" charset="0"/>
                          <a:cs typeface="Times New Roman" pitchFamily="18" charset="0"/>
                        </a:rPr>
                        <a:t>POVIJEST*</a:t>
                      </a:r>
                      <a:endParaRPr kumimoji="0" lang="hr-HR" sz="2000" b="1" i="0" u="none" strike="noStrike" cap="none" normalizeH="0" baseline="0" dirty="0">
                        <a:ln>
                          <a:noFill/>
                        </a:ln>
                        <a:solidFill>
                          <a:srgbClr val="FF0000"/>
                        </a:solidFill>
                        <a:effectLst/>
                        <a:latin typeface="Corbel" panose="020B0503020204020204" pitchFamily="34"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4</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9.00</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5"/>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rgbClr val="FF0000"/>
                          </a:solidFill>
                          <a:effectLst/>
                          <a:latin typeface="Corbel" panose="020B0503020204020204" pitchFamily="34" charset="0"/>
                          <a:cs typeface="Times New Roman" pitchFamily="18" charset="0"/>
                        </a:rPr>
                        <a:t>GEOGRAFIJA*</a:t>
                      </a:r>
                      <a:endParaRPr kumimoji="0" lang="hr-HR" sz="2000" b="1" i="0" u="none" strike="noStrike" cap="none" normalizeH="0" baseline="0" dirty="0">
                        <a:ln>
                          <a:noFill/>
                        </a:ln>
                        <a:solidFill>
                          <a:srgbClr val="FF0000"/>
                        </a:solidFill>
                        <a:effectLst/>
                        <a:latin typeface="Corbel" panose="020B0503020204020204" pitchFamily="34"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4</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chemeClr val="tx1"/>
                          </a:solidFill>
                          <a:effectLst/>
                          <a:latin typeface="Times New Roman" pitchFamily="18" charset="0"/>
                          <a:cs typeface="Times New Roman" pitchFamily="18" charset="0"/>
                        </a:rPr>
                        <a:t>9.00</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xmlns="" val="10006"/>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chemeClr val="accent6">
                              <a:lumMod val="75000"/>
                            </a:schemeClr>
                          </a:solidFill>
                          <a:effectLst/>
                          <a:latin typeface="Corbel" panose="020B0503020204020204" pitchFamily="34" charset="0"/>
                          <a:cs typeface="Times New Roman" pitchFamily="18" charset="0"/>
                        </a:rPr>
                        <a:t>BIOLOGIJA**</a:t>
                      </a:r>
                      <a:endParaRPr kumimoji="0" lang="hr-HR" sz="2000" b="1" i="0" u="none" strike="noStrike" cap="none" normalizeH="0" baseline="0" dirty="0">
                        <a:ln>
                          <a:noFill/>
                        </a:ln>
                        <a:solidFill>
                          <a:schemeClr val="accent6">
                            <a:lumMod val="75000"/>
                          </a:schemeClr>
                        </a:solidFill>
                        <a:effectLst/>
                        <a:latin typeface="Corbel" panose="020B0503020204020204" pitchFamily="34"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10.00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7"/>
                  </a:ext>
                </a:extLst>
              </a:tr>
              <a:tr h="4560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chemeClr val="tx1"/>
                          </a:solidFill>
                          <a:effectLst/>
                          <a:latin typeface="Times New Roman" pitchFamily="18" charset="0"/>
                          <a:cs typeface="Times New Roman" pitchFamily="18" charset="0"/>
                        </a:rPr>
                        <a:t>Ukupno</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chemeClr val="tx1"/>
                          </a:solidFill>
                          <a:effectLst/>
                          <a:latin typeface="Times New Roman" pitchFamily="18" charset="0"/>
                          <a:cs typeface="Times New Roman" pitchFamily="18" charset="0"/>
                        </a:rPr>
                        <a:t>71.67</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extLst>
                  <a:ext uri="{0D108BD9-81ED-4DB2-BD59-A6C34878D82A}">
                    <a16:rowId xmlns:a16="http://schemas.microsoft.com/office/drawing/2014/main" xmlns="" val="10008"/>
                  </a:ext>
                </a:extLst>
              </a:tr>
            </a:tbl>
          </a:graphicData>
        </a:graphic>
      </p:graphicFrame>
      <p:sp>
        <p:nvSpPr>
          <p:cNvPr id="5" name="Rezervirano mjesto broja slajda 4"/>
          <p:cNvSpPr>
            <a:spLocks noGrp="1"/>
          </p:cNvSpPr>
          <p:nvPr>
            <p:ph type="sldNum" sz="quarter" idx="12"/>
          </p:nvPr>
        </p:nvSpPr>
        <p:spPr/>
        <p:txBody>
          <a:bodyPr/>
          <a:lstStyle/>
          <a:p>
            <a:pPr>
              <a:defRPr/>
            </a:pPr>
            <a:fld id="{CBF63968-757F-413B-A2D4-532D24C010DB}" type="slidenum">
              <a:rPr lang="hr-HR" smtClean="0"/>
              <a:pPr>
                <a:defRPr/>
              </a:pPr>
              <a:t>7</a:t>
            </a:fld>
            <a:endParaRPr lang="hr-HR"/>
          </a:p>
        </p:txBody>
      </p:sp>
      <p:sp>
        <p:nvSpPr>
          <p:cNvPr id="5123" name="Rectangle 6"/>
          <p:cNvSpPr>
            <a:spLocks noChangeArrowheads="1"/>
          </p:cNvSpPr>
          <p:nvPr/>
        </p:nvSpPr>
        <p:spPr bwMode="auto">
          <a:xfrm>
            <a:off x="684213" y="1844675"/>
            <a:ext cx="7696200" cy="3657600"/>
          </a:xfrm>
          <a:prstGeom prst="rect">
            <a:avLst/>
          </a:prstGeom>
          <a:noFill/>
          <a:ln w="9525">
            <a:noFill/>
            <a:miter lim="800000"/>
            <a:headEnd/>
            <a:tailEnd/>
          </a:ln>
        </p:spPr>
        <p:txBody>
          <a:bodyPr/>
          <a:lstStyle/>
          <a:p>
            <a:pPr marL="342900" indent="-342900">
              <a:spcBef>
                <a:spcPct val="20000"/>
              </a:spcBef>
              <a:buFontTx/>
              <a:buChar char="•"/>
            </a:pPr>
            <a:endParaRPr lang="sr-Latn-CS" sz="3200"/>
          </a:p>
        </p:txBody>
      </p:sp>
    </p:spTree>
    <p:extLst>
      <p:ext uri="{BB962C8B-B14F-4D97-AF65-F5344CB8AC3E}">
        <p14:creationId xmlns:p14="http://schemas.microsoft.com/office/powerpoint/2010/main" val="2130763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55576" y="764704"/>
            <a:ext cx="8229600" cy="1143000"/>
          </a:xfrm>
        </p:spPr>
        <p:txBody>
          <a:bodyPr>
            <a:normAutofit/>
          </a:bodyPr>
          <a:lstStyle/>
          <a:p>
            <a:pPr eaLnBrk="1" hangingPunct="1"/>
            <a:r>
              <a:rPr lang="hr-HR" dirty="0">
                <a:solidFill>
                  <a:srgbClr val="002060"/>
                </a:solidFill>
              </a:rPr>
              <a:t>ZAJEDNIČKI ELEMENTI</a:t>
            </a:r>
            <a:br>
              <a:rPr lang="hr-HR" dirty="0">
                <a:solidFill>
                  <a:srgbClr val="002060"/>
                </a:solidFill>
              </a:rPr>
            </a:br>
            <a:r>
              <a:rPr lang="hr-HR" sz="3200" dirty="0"/>
              <a:t>ZA </a:t>
            </a:r>
            <a:r>
              <a:rPr lang="hr-HR" sz="3200" u="sng" dirty="0"/>
              <a:t>trogodišnje</a:t>
            </a:r>
            <a:r>
              <a:rPr lang="hr-HR" sz="3200" dirty="0"/>
              <a:t> STRUKOVNE PROGRAME</a:t>
            </a:r>
          </a:p>
        </p:txBody>
      </p:sp>
      <p:graphicFrame>
        <p:nvGraphicFramePr>
          <p:cNvPr id="17712" name="Group 304"/>
          <p:cNvGraphicFramePr>
            <a:graphicFrameLocks noGrp="1"/>
          </p:cNvGraphicFramePr>
          <p:nvPr>
            <p:ph idx="1"/>
            <p:extLst>
              <p:ext uri="{D42A27DB-BD31-4B8C-83A1-F6EECF244321}">
                <p14:modId xmlns:p14="http://schemas.microsoft.com/office/powerpoint/2010/main" val="478773846"/>
              </p:ext>
            </p:extLst>
          </p:nvPr>
        </p:nvGraphicFramePr>
        <p:xfrm>
          <a:off x="684213" y="2349500"/>
          <a:ext cx="7697787" cy="2730502"/>
        </p:xfrm>
        <a:graphic>
          <a:graphicData uri="http://schemas.openxmlformats.org/drawingml/2006/table">
            <a:tbl>
              <a:tblPr/>
              <a:tblGrid>
                <a:gridCol w="2894012">
                  <a:extLst>
                    <a:ext uri="{9D8B030D-6E8A-4147-A177-3AD203B41FA5}">
                      <a16:colId xmlns:a16="http://schemas.microsoft.com/office/drawing/2014/main" xmlns="" val="20000"/>
                    </a:ext>
                  </a:extLst>
                </a:gridCol>
                <a:gridCol w="884238">
                  <a:extLst>
                    <a:ext uri="{9D8B030D-6E8A-4147-A177-3AD203B41FA5}">
                      <a16:colId xmlns:a16="http://schemas.microsoft.com/office/drawing/2014/main" xmlns="" val="20001"/>
                    </a:ext>
                  </a:extLst>
                </a:gridCol>
                <a:gridCol w="885825">
                  <a:extLst>
                    <a:ext uri="{9D8B030D-6E8A-4147-A177-3AD203B41FA5}">
                      <a16:colId xmlns:a16="http://schemas.microsoft.com/office/drawing/2014/main" xmlns="" val="20002"/>
                    </a:ext>
                  </a:extLst>
                </a:gridCol>
                <a:gridCol w="885825">
                  <a:extLst>
                    <a:ext uri="{9D8B030D-6E8A-4147-A177-3AD203B41FA5}">
                      <a16:colId xmlns:a16="http://schemas.microsoft.com/office/drawing/2014/main" xmlns="" val="20003"/>
                    </a:ext>
                  </a:extLst>
                </a:gridCol>
                <a:gridCol w="884237">
                  <a:extLst>
                    <a:ext uri="{9D8B030D-6E8A-4147-A177-3AD203B41FA5}">
                      <a16:colId xmlns:a16="http://schemas.microsoft.com/office/drawing/2014/main" xmlns="" val="20004"/>
                    </a:ext>
                  </a:extLst>
                </a:gridCol>
                <a:gridCol w="1263650">
                  <a:extLst>
                    <a:ext uri="{9D8B030D-6E8A-4147-A177-3AD203B41FA5}">
                      <a16:colId xmlns:a16="http://schemas.microsoft.com/office/drawing/2014/main" xmlns="" val="20005"/>
                    </a:ext>
                  </a:extLst>
                </a:gridCol>
              </a:tblGrid>
              <a:tr h="455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a:ln>
                            <a:noFill/>
                          </a:ln>
                          <a:solidFill>
                            <a:schemeClr val="tx1"/>
                          </a:solidFill>
                          <a:effectLst/>
                          <a:latin typeface="Times New Roman" pitchFamily="18" charset="0"/>
                          <a:cs typeface="Times New Roman" pitchFamily="18" charset="0"/>
                        </a:rPr>
                        <a:t>Elementi vrednovanja</a:t>
                      </a:r>
                      <a:endParaRPr kumimoji="0" lang="hr-HR" sz="2000" b="0" i="0" u="none" strike="noStrike" cap="none" normalizeH="0" baseline="0" dirty="0">
                        <a:ln>
                          <a:noFill/>
                        </a:ln>
                        <a:solidFill>
                          <a:schemeClr val="tx1"/>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5. 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6.r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7.r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8.r</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Ukupno</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cap="flat">
                      <a:noFill/>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xmlns="" val="10000"/>
                  </a:ext>
                </a:extLst>
              </a:tr>
              <a:tr h="454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Prosjek ocjena</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20.00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1"/>
                  </a:ext>
                </a:extLst>
              </a:tr>
              <a:tr h="455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rgbClr val="0070C0"/>
                          </a:solidFill>
                          <a:effectLst/>
                          <a:latin typeface="Times New Roman" pitchFamily="18" charset="0"/>
                          <a:cs typeface="Times New Roman" pitchFamily="18" charset="0"/>
                        </a:rPr>
                        <a:t>Hrvatski jezik</a:t>
                      </a:r>
                      <a:endParaRPr kumimoji="0" lang="hr-HR" sz="2000" b="0" i="0" u="none" strike="noStrike" cap="none" normalizeH="0" baseline="0" dirty="0">
                        <a:ln>
                          <a:noFill/>
                        </a:ln>
                        <a:solidFill>
                          <a:srgbClr val="0070C0"/>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10.00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xmlns="" val="10002"/>
                  </a:ext>
                </a:extLst>
              </a:tr>
              <a:tr h="455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rgbClr val="0070C0"/>
                          </a:solidFill>
                          <a:effectLst/>
                          <a:latin typeface="Times New Roman" pitchFamily="18" charset="0"/>
                          <a:cs typeface="Times New Roman" pitchFamily="18" charset="0"/>
                        </a:rPr>
                        <a:t>Matematika</a:t>
                      </a:r>
                      <a:endParaRPr kumimoji="0" lang="hr-HR" sz="2000" b="0" i="0" u="none" strike="noStrike" cap="none" normalizeH="0" baseline="0">
                        <a:ln>
                          <a:noFill/>
                        </a:ln>
                        <a:solidFill>
                          <a:srgbClr val="0070C0"/>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10.00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xmlns="" val="10003"/>
                  </a:ext>
                </a:extLst>
              </a:tr>
              <a:tr h="454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dirty="0">
                          <a:ln>
                            <a:noFill/>
                          </a:ln>
                          <a:solidFill>
                            <a:srgbClr val="0070C0"/>
                          </a:solidFill>
                          <a:effectLst/>
                          <a:latin typeface="Times New Roman" pitchFamily="18" charset="0"/>
                          <a:cs typeface="Times New Roman" pitchFamily="18" charset="0"/>
                        </a:rPr>
                        <a:t>Prvi strani jezik</a:t>
                      </a:r>
                      <a:endParaRPr kumimoji="0" lang="hr-HR" sz="2000" b="0" i="0" u="none" strike="noStrike" cap="none" normalizeH="0" baseline="0" dirty="0">
                        <a:ln>
                          <a:noFill/>
                        </a:ln>
                        <a:solidFill>
                          <a:srgbClr val="0070C0"/>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5</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0" i="0" u="none" strike="noStrike" cap="none" normalizeH="0" baseline="0">
                          <a:ln>
                            <a:noFill/>
                          </a:ln>
                          <a:solidFill>
                            <a:schemeClr val="tx1"/>
                          </a:solidFill>
                          <a:effectLst/>
                          <a:latin typeface="Times New Roman" pitchFamily="18" charset="0"/>
                          <a:cs typeface="Times New Roman" pitchFamily="18" charset="0"/>
                        </a:rPr>
                        <a:t>10.00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xmlns="" val="10004"/>
                  </a:ext>
                </a:extLst>
              </a:tr>
              <a:tr h="455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Ukupno</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cap="flat">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r-Latn-CS" sz="2000" b="0" i="0" u="none" strike="noStrike" cap="none" normalizeH="0" baseline="0">
                        <a:ln>
                          <a:noFill/>
                        </a:ln>
                        <a:solidFill>
                          <a:schemeClr val="tx1"/>
                        </a:solidFill>
                        <a:effectLst/>
                        <a:latin typeface="Comic Sans MS" pitchFamily="66" charset="0"/>
                        <a:cs typeface="Arial" charset="0"/>
                      </a:endParaRPr>
                    </a:p>
                  </a:txBody>
                  <a:tcP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a:ln>
                            <a:noFill/>
                          </a:ln>
                          <a:solidFill>
                            <a:schemeClr val="tx1"/>
                          </a:solidFill>
                          <a:effectLst/>
                          <a:latin typeface="Times New Roman" pitchFamily="18" charset="0"/>
                          <a:cs typeface="Times New Roman" pitchFamily="18" charset="0"/>
                        </a:rPr>
                        <a:t>50.00</a:t>
                      </a:r>
                      <a:endParaRPr kumimoji="0" lang="hr-HR" sz="20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FFFFFF"/>
                      </a:solidFill>
                      <a:prstDash val="solid"/>
                      <a:round/>
                      <a:headEnd type="none" w="med" len="med"/>
                      <a:tailEnd type="none" w="med" len="med"/>
                    </a:lnL>
                    <a:lnR cap="flat">
                      <a:noFill/>
                    </a:lnR>
                    <a:lnT w="25400" cap="flat" cmpd="sng" algn="ctr">
                      <a:solidFill>
                        <a:srgbClr val="FFFFFF"/>
                      </a:solidFill>
                      <a:prstDash val="solid"/>
                      <a:round/>
                      <a:headEnd type="none" w="med" len="med"/>
                      <a:tailEnd type="none" w="med" len="med"/>
                    </a:lnT>
                    <a:lnB cap="flat">
                      <a:noFill/>
                    </a:lnB>
                    <a:lnTlToBr>
                      <a:noFill/>
                    </a:lnTlToBr>
                    <a:lnBlToTr>
                      <a:noFill/>
                    </a:lnBlToTr>
                    <a:solidFill>
                      <a:srgbClr val="CCCCCC"/>
                    </a:solidFill>
                  </a:tcPr>
                </a:tc>
                <a:extLst>
                  <a:ext uri="{0D108BD9-81ED-4DB2-BD59-A6C34878D82A}">
                    <a16:rowId xmlns:a16="http://schemas.microsoft.com/office/drawing/2014/main" xmlns="" val="10005"/>
                  </a:ext>
                </a:extLst>
              </a:tr>
            </a:tbl>
          </a:graphicData>
        </a:graphic>
      </p:graphicFrame>
      <p:sp>
        <p:nvSpPr>
          <p:cNvPr id="4" name="Rezervirano mjesto broja slajda 3"/>
          <p:cNvSpPr>
            <a:spLocks noGrp="1"/>
          </p:cNvSpPr>
          <p:nvPr>
            <p:ph type="sldNum" sz="quarter" idx="12"/>
          </p:nvPr>
        </p:nvSpPr>
        <p:spPr/>
        <p:txBody>
          <a:bodyPr/>
          <a:lstStyle/>
          <a:p>
            <a:pPr>
              <a:defRPr/>
            </a:pPr>
            <a:fld id="{B4F5CD1C-0E50-4D66-AF9C-608CC5599945}" type="slidenum">
              <a:rPr lang="hr-HR" smtClean="0"/>
              <a:pPr>
                <a:defRPr/>
              </a:pPr>
              <a:t>8</a:t>
            </a:fld>
            <a:endParaRPr lang="hr-HR"/>
          </a:p>
        </p:txBody>
      </p:sp>
    </p:spTree>
    <p:extLst>
      <p:ext uri="{BB962C8B-B14F-4D97-AF65-F5344CB8AC3E}">
        <p14:creationId xmlns:p14="http://schemas.microsoft.com/office/powerpoint/2010/main" val="3708173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0A1CEA55-F9F8-4DAD-B032-88BE29B5563B}"/>
              </a:ext>
            </a:extLst>
          </p:cNvPr>
          <p:cNvSpPr>
            <a:spLocks noGrp="1"/>
          </p:cNvSpPr>
          <p:nvPr>
            <p:ph type="title"/>
          </p:nvPr>
        </p:nvSpPr>
        <p:spPr>
          <a:xfrm>
            <a:off x="1079400" y="446192"/>
            <a:ext cx="7772400" cy="1609344"/>
          </a:xfrm>
        </p:spPr>
        <p:txBody>
          <a:bodyPr/>
          <a:lstStyle/>
          <a:p>
            <a:r>
              <a:rPr lang="hr-HR" dirty="0"/>
              <a:t>Zajednički element vrednovanja</a:t>
            </a:r>
          </a:p>
        </p:txBody>
      </p:sp>
      <p:pic>
        <p:nvPicPr>
          <p:cNvPr id="5" name="Rezervirano mjesto sadržaja 4">
            <a:extLst>
              <a:ext uri="{FF2B5EF4-FFF2-40B4-BE49-F238E27FC236}">
                <a16:creationId xmlns:a16="http://schemas.microsoft.com/office/drawing/2014/main" xmlns="" id="{4633CCEB-B127-4940-8F0A-4EE7D3341976}"/>
              </a:ext>
            </a:extLst>
          </p:cNvPr>
          <p:cNvPicPr>
            <a:picLocks noGrp="1" noChangeAspect="1"/>
          </p:cNvPicPr>
          <p:nvPr>
            <p:ph idx="1"/>
          </p:nvPr>
        </p:nvPicPr>
        <p:blipFill>
          <a:blip r:embed="rId2"/>
          <a:stretch>
            <a:fillRect/>
          </a:stretch>
        </p:blipFill>
        <p:spPr>
          <a:xfrm>
            <a:off x="647451" y="1772816"/>
            <a:ext cx="8075925" cy="4910822"/>
          </a:xfrm>
          <a:prstGeom prst="rect">
            <a:avLst/>
          </a:prstGeom>
        </p:spPr>
      </p:pic>
      <p:sp>
        <p:nvSpPr>
          <p:cNvPr id="4" name="Rezervirano mjesto broja slajda 3">
            <a:extLst>
              <a:ext uri="{FF2B5EF4-FFF2-40B4-BE49-F238E27FC236}">
                <a16:creationId xmlns:a16="http://schemas.microsoft.com/office/drawing/2014/main" xmlns="" id="{18DB8357-739F-43F6-9317-800971402269}"/>
              </a:ext>
            </a:extLst>
          </p:cNvPr>
          <p:cNvSpPr>
            <a:spLocks noGrp="1"/>
          </p:cNvSpPr>
          <p:nvPr>
            <p:ph type="sldNum" sz="quarter" idx="12"/>
          </p:nvPr>
        </p:nvSpPr>
        <p:spPr/>
        <p:txBody>
          <a:bodyPr/>
          <a:lstStyle/>
          <a:p>
            <a:pPr>
              <a:defRPr/>
            </a:pPr>
            <a:fld id="{B4F5CD1C-0E50-4D66-AF9C-608CC5599945}" type="slidenum">
              <a:rPr lang="hr-HR" smtClean="0"/>
              <a:pPr>
                <a:defRPr/>
              </a:pPr>
              <a:t>9</a:t>
            </a:fld>
            <a:endParaRPr lang="hr-HR"/>
          </a:p>
        </p:txBody>
      </p:sp>
    </p:spTree>
    <p:extLst>
      <p:ext uri="{BB962C8B-B14F-4D97-AF65-F5344CB8AC3E}">
        <p14:creationId xmlns:p14="http://schemas.microsoft.com/office/powerpoint/2010/main" val="2906087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og od drveta">
  <a:themeElements>
    <a:clrScheme name="Slog od drvet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Slog od drvet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log od drvet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7980022-4a0f-49ab-a429-04d51bcb3a0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3B3FA1955ABAF4CA05E3BDB2DCE1313" ma:contentTypeVersion="16" ma:contentTypeDescription="Create a new document." ma:contentTypeScope="" ma:versionID="8ddcedb54dcc5469ec856022cb9a3457">
  <xsd:schema xmlns:xsd="http://www.w3.org/2001/XMLSchema" xmlns:xs="http://www.w3.org/2001/XMLSchema" xmlns:p="http://schemas.microsoft.com/office/2006/metadata/properties" xmlns:ns3="d7980022-4a0f-49ab-a429-04d51bcb3a0e" xmlns:ns4="7e686a20-767d-48fb-b7b4-b0a7d13cbaeb" targetNamespace="http://schemas.microsoft.com/office/2006/metadata/properties" ma:root="true" ma:fieldsID="830dd9dabd2e6d52e09747cd2876f202" ns3:_="" ns4:_="">
    <xsd:import namespace="d7980022-4a0f-49ab-a429-04d51bcb3a0e"/>
    <xsd:import namespace="7e686a20-767d-48fb-b7b4-b0a7d13cbae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AutoKeyPoints" minOccurs="0"/>
                <xsd:element ref="ns3:MediaServiceKeyPoints" minOccurs="0"/>
                <xsd:element ref="ns3:MediaServiceLocation" minOccurs="0"/>
                <xsd:element ref="ns3:MediaLengthInSeconds" minOccurs="0"/>
                <xsd:element ref="ns3:MediaServiceSearchPropertie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980022-4a0f-49ab-a429-04d51bcb3a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686a20-767d-48fb-b7b4-b0a7d13cbae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51B717-C640-47A1-80EE-9050792E4C87}">
  <ds:schemaRefs>
    <ds:schemaRef ds:uri="http://schemas.openxmlformats.org/package/2006/metadata/core-properties"/>
    <ds:schemaRef ds:uri="http://purl.org/dc/dcmitype/"/>
    <ds:schemaRef ds:uri="http://purl.org/dc/elements/1.1/"/>
    <ds:schemaRef ds:uri="http://schemas.microsoft.com/office/infopath/2007/PartnerControls"/>
    <ds:schemaRef ds:uri="http://schemas.microsoft.com/office/2006/documentManagement/types"/>
    <ds:schemaRef ds:uri="http://www.w3.org/XML/1998/namespace"/>
    <ds:schemaRef ds:uri="d7980022-4a0f-49ab-a429-04d51bcb3a0e"/>
    <ds:schemaRef ds:uri="7e686a20-767d-48fb-b7b4-b0a7d13cbaeb"/>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F3651E65-4F17-4843-BAF8-3150EB40B8C5}">
  <ds:schemaRefs>
    <ds:schemaRef ds:uri="http://schemas.microsoft.com/sharepoint/v3/contenttype/forms"/>
  </ds:schemaRefs>
</ds:datastoreItem>
</file>

<file path=customXml/itemProps3.xml><?xml version="1.0" encoding="utf-8"?>
<ds:datastoreItem xmlns:ds="http://schemas.openxmlformats.org/officeDocument/2006/customXml" ds:itemID="{6ED49E62-1006-4C6F-95F4-56E804B27BEC}">
  <ds:schemaRefs>
    <ds:schemaRef ds:uri="http://schemas.microsoft.com/office/2006/metadata/contentType"/>
    <ds:schemaRef ds:uri="http://schemas.microsoft.com/office/2006/metadata/properties/metaAttributes"/>
    <ds:schemaRef ds:uri="http://www.w3.org/2000/xmlns/"/>
    <ds:schemaRef ds:uri="http://www.w3.org/2001/XMLSchema"/>
    <ds:schemaRef ds:uri="d7980022-4a0f-49ab-a429-04d51bcb3a0e"/>
    <ds:schemaRef ds:uri="7e686a20-767d-48fb-b7b4-b0a7d13cbaeb"/>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TM03090434[[fn=Slog od drveta]]</Template>
  <TotalTime>1219</TotalTime>
  <Words>1584</Words>
  <Application>Microsoft Office PowerPoint</Application>
  <PresentationFormat>Prikaz na zaslonu (4:3)</PresentationFormat>
  <Paragraphs>298</Paragraphs>
  <Slides>28</Slides>
  <Notes>2</Notes>
  <HiddenSlides>0</HiddenSlides>
  <MMClips>0</MMClips>
  <ScaleCrop>false</ScaleCrop>
  <HeadingPairs>
    <vt:vector size="8" baseType="variant">
      <vt:variant>
        <vt:lpstr>Korišteni fontovi</vt:lpstr>
      </vt:variant>
      <vt:variant>
        <vt:i4>12</vt:i4>
      </vt:variant>
      <vt:variant>
        <vt:lpstr>Tema</vt:lpstr>
      </vt:variant>
      <vt:variant>
        <vt:i4>1</vt:i4>
      </vt:variant>
      <vt:variant>
        <vt:lpstr>Uloženi OLE poslužitelji</vt:lpstr>
      </vt:variant>
      <vt:variant>
        <vt:i4>1</vt:i4>
      </vt:variant>
      <vt:variant>
        <vt:lpstr>Naslovi slajdova</vt:lpstr>
      </vt:variant>
      <vt:variant>
        <vt:i4>28</vt:i4>
      </vt:variant>
    </vt:vector>
  </HeadingPairs>
  <TitlesOfParts>
    <vt:vector size="42" baseType="lpstr">
      <vt:lpstr>Arial</vt:lpstr>
      <vt:lpstr>Arial Narrow</vt:lpstr>
      <vt:lpstr>Calibri</vt:lpstr>
      <vt:lpstr>Comic Sans MS</vt:lpstr>
      <vt:lpstr>Corbel</vt:lpstr>
      <vt:lpstr>HelveticaNewRIF-Regular</vt:lpstr>
      <vt:lpstr>Microsoft Sans Serif</vt:lpstr>
      <vt:lpstr>Rockwell</vt:lpstr>
      <vt:lpstr>Rockwell Condensed</vt:lpstr>
      <vt:lpstr>Times New Roman</vt:lpstr>
      <vt:lpstr>Wingdings</vt:lpstr>
      <vt:lpstr>Wingdings 2</vt:lpstr>
      <vt:lpstr>Slog od drveta</vt:lpstr>
      <vt:lpstr>Document</vt:lpstr>
      <vt:lpstr>PowerPointova prezentacija</vt:lpstr>
      <vt:lpstr>KAD ODRASTEM BIT ĆU…</vt:lpstr>
      <vt:lpstr>Važne internetske stranice</vt:lpstr>
      <vt:lpstr>važni dokumenti i zakonska regulativa</vt:lpstr>
      <vt:lpstr>ELEMENTI I KRITERIJI VREDNOVANJA ZA UPIS U SREDNJU ŠKOLU</vt:lpstr>
      <vt:lpstr>ZAJEDNIČKI ELEMENTI ZA četverogodišnje GIMNAZIJSKE I STRUKOVNE PROGRAME</vt:lpstr>
      <vt:lpstr>PRIMJER: OPĆA GIMNAZIJA (SŠ MATE BALOTA), 4. godine</vt:lpstr>
      <vt:lpstr>ZAJEDNIČKI ELEMENTI ZA trogodišnje STRUKOVNE PROGRAME</vt:lpstr>
      <vt:lpstr>Zajednički element vrednovanja</vt:lpstr>
      <vt:lpstr>DODATNI ELEMENTI</vt:lpstr>
      <vt:lpstr>DODATNI ELEMENTI</vt:lpstr>
      <vt:lpstr>DODATNI ELEMENTI</vt:lpstr>
      <vt:lpstr>POSEBAN ELEMENT</vt:lpstr>
      <vt:lpstr>POSEBAN ELEMENT</vt:lpstr>
      <vt:lpstr>DOKUMENTACIJA KOJA SE učitava u sustav:</vt:lpstr>
      <vt:lpstr>BODOVANJE za TROGODIŠNJE ŠKOLE</vt:lpstr>
      <vt:lpstr>programi likovne, glazbene i plesne umjetnosti i razredni odjeli za sportaše</vt:lpstr>
      <vt:lpstr>Važni datumi – redoviti učenici</vt:lpstr>
      <vt:lpstr> 1.korak: prijava u sustav                od 27.svibnja</vt:lpstr>
      <vt:lpstr> 2.korak: UNOS DOKUMENATA ZA DODATNE BODOVE       OD 28. LIPNJA DO 04. SRPNJA</vt:lpstr>
      <vt:lpstr> 3.korak: prijava obrazovnih programa                       od 28. lipnja do 08.srpnja</vt:lpstr>
      <vt:lpstr> 3.korak: prijava obrazovnih programa                           dodatne provjere do 01.07.</vt:lpstr>
      <vt:lpstr> 4.korak: konačne ljestvice poretka i dostava dokumenata 10. srpnja do 12. srpnja</vt:lpstr>
      <vt:lpstr>Unošenje upisnice</vt:lpstr>
      <vt:lpstr>Važni datumi –učenici S TEŠKOĆAMA</vt:lpstr>
      <vt:lpstr>učenici S TEŠKOĆAMA U RAZVOJU</vt:lpstr>
      <vt:lpstr>Upisi u učeničke domove</vt:lpstr>
      <vt:lpstr>HVALA NA PAŽNJI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IDEMO U SREDNJU!</dc:title>
  <dc:creator>Sandra</dc:creator>
  <cp:lastModifiedBy>karlomocibob@gmail.com</cp:lastModifiedBy>
  <cp:revision>105</cp:revision>
  <dcterms:created xsi:type="dcterms:W3CDTF">2013-04-21T14:34:10Z</dcterms:created>
  <dcterms:modified xsi:type="dcterms:W3CDTF">2024-06-05T14:23:50Z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0x01010033B3FA1955ABAF4CA05E3BDB2DCE1313</vt:lpwstr>
  </property>
</Properties>
</file>